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7D5A654-C87C-46AD-B830-945C8EAB5FF1}">
  <a:tblStyle styleId="{77D5A654-C87C-46AD-B830-945C8EAB5FF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24F6E42-F362-4B19-887B-E83CA9517FBC}"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p:cSld name="Título y objetos">
    <p:spTree>
      <p:nvGrpSpPr>
        <p:cNvPr id="80" name="Shape 80"/>
        <p:cNvGrpSpPr/>
        <p:nvPr/>
      </p:nvGrpSpPr>
      <p:grpSpPr>
        <a:xfrm>
          <a:off x="0" y="0"/>
          <a:ext cx="0" cy="0"/>
          <a:chOff x="0" y="0"/>
          <a:chExt cx="0" cy="0"/>
        </a:xfrm>
      </p:grpSpPr>
      <p:sp>
        <p:nvSpPr>
          <p:cNvPr id="81" name="Google Shape;81;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MX"/>
              <a:t>‹#›</a:t>
            </a:fld>
            <a:endParaRPr/>
          </a:p>
        </p:txBody>
      </p:sp>
      <p:sp>
        <p:nvSpPr>
          <p:cNvPr id="85" name="Google Shape;85;p13"/>
          <p:cNvSpPr txBox="1"/>
          <p:nvPr>
            <p:ph type="title"/>
          </p:nvPr>
        </p:nvSpPr>
        <p:spPr>
          <a:xfrm>
            <a:off x="-1" y="0"/>
            <a:ext cx="10699845" cy="96899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2800"/>
              <a:buFont typeface="Calibri"/>
              <a:buNone/>
              <a:defRPr b="1" sz="2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2" name="Shape 92"/>
        <p:cNvGrpSpPr/>
        <p:nvPr/>
      </p:nvGrpSpPr>
      <p:grpSpPr>
        <a:xfrm>
          <a:off x="0" y="0"/>
          <a:ext cx="0" cy="0"/>
          <a:chOff x="0" y="0"/>
          <a:chExt cx="0" cy="0"/>
        </a:xfrm>
      </p:grpSpPr>
      <p:sp>
        <p:nvSpPr>
          <p:cNvPr id="93" name="Google Shape;93;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6" name="Shape 96"/>
        <p:cNvGrpSpPr/>
        <p:nvPr/>
      </p:nvGrpSpPr>
      <p:grpSpPr>
        <a:xfrm>
          <a:off x="0" y="0"/>
          <a:ext cx="0" cy="0"/>
          <a:chOff x="0" y="0"/>
          <a:chExt cx="0" cy="0"/>
        </a:xfrm>
      </p:grpSpPr>
      <p:sp>
        <p:nvSpPr>
          <p:cNvPr id="97" name="Google Shape;97;p1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9" name="Google Shape;9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2" name="Shape 102"/>
        <p:cNvGrpSpPr/>
        <p:nvPr/>
      </p:nvGrpSpPr>
      <p:grpSpPr>
        <a:xfrm>
          <a:off x="0" y="0"/>
          <a:ext cx="0" cy="0"/>
          <a:chOff x="0" y="0"/>
          <a:chExt cx="0" cy="0"/>
        </a:xfrm>
      </p:grpSpPr>
      <p:sp>
        <p:nvSpPr>
          <p:cNvPr id="103" name="Google Shape;10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8" name="Shape 108"/>
        <p:cNvGrpSpPr/>
        <p:nvPr/>
      </p:nvGrpSpPr>
      <p:grpSpPr>
        <a:xfrm>
          <a:off x="0" y="0"/>
          <a:ext cx="0" cy="0"/>
          <a:chOff x="0" y="0"/>
          <a:chExt cx="0" cy="0"/>
        </a:xfrm>
      </p:grpSpPr>
      <p:sp>
        <p:nvSpPr>
          <p:cNvPr id="109" name="Google Shape;109;p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1" name="Google Shape;111;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4" name="Shape 114"/>
        <p:cNvGrpSpPr/>
        <p:nvPr/>
      </p:nvGrpSpPr>
      <p:grpSpPr>
        <a:xfrm>
          <a:off x="0" y="0"/>
          <a:ext cx="0" cy="0"/>
          <a:chOff x="0" y="0"/>
          <a:chExt cx="0" cy="0"/>
        </a:xfrm>
      </p:grpSpPr>
      <p:sp>
        <p:nvSpPr>
          <p:cNvPr id="115" name="Google Shape;115;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21" name="Shape 121"/>
        <p:cNvGrpSpPr/>
        <p:nvPr/>
      </p:nvGrpSpPr>
      <p:grpSpPr>
        <a:xfrm>
          <a:off x="0" y="0"/>
          <a:ext cx="0" cy="0"/>
          <a:chOff x="0" y="0"/>
          <a:chExt cx="0" cy="0"/>
        </a:xfrm>
      </p:grpSpPr>
      <p:sp>
        <p:nvSpPr>
          <p:cNvPr id="122" name="Google Shape;122;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4" name="Google Shape;124;p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6" name="Google Shape;126;p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0" name="Shape 130"/>
        <p:cNvGrpSpPr/>
        <p:nvPr/>
      </p:nvGrpSpPr>
      <p:grpSpPr>
        <a:xfrm>
          <a:off x="0" y="0"/>
          <a:ext cx="0" cy="0"/>
          <a:chOff x="0" y="0"/>
          <a:chExt cx="0" cy="0"/>
        </a:xfrm>
      </p:grpSpPr>
      <p:sp>
        <p:nvSpPr>
          <p:cNvPr id="131" name="Google Shape;131;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35" name="Shape 135"/>
        <p:cNvGrpSpPr/>
        <p:nvPr/>
      </p:nvGrpSpPr>
      <p:grpSpPr>
        <a:xfrm>
          <a:off x="0" y="0"/>
          <a:ext cx="0" cy="0"/>
          <a:chOff x="0" y="0"/>
          <a:chExt cx="0" cy="0"/>
        </a:xfrm>
      </p:grpSpPr>
      <p:sp>
        <p:nvSpPr>
          <p:cNvPr id="136" name="Google Shape;136;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8" name="Google Shape;138;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9" name="Google Shape;139;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42" name="Shape 142"/>
        <p:cNvGrpSpPr/>
        <p:nvPr/>
      </p:nvGrpSpPr>
      <p:grpSpPr>
        <a:xfrm>
          <a:off x="0" y="0"/>
          <a:ext cx="0" cy="0"/>
          <a:chOff x="0" y="0"/>
          <a:chExt cx="0" cy="0"/>
        </a:xfrm>
      </p:grpSpPr>
      <p:sp>
        <p:nvSpPr>
          <p:cNvPr id="143" name="Google Shape;143;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23"/>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5" name="Google Shape;145;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6" name="Google Shape;14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49" name="Shape 149"/>
        <p:cNvGrpSpPr/>
        <p:nvPr/>
      </p:nvGrpSpPr>
      <p:grpSpPr>
        <a:xfrm>
          <a:off x="0" y="0"/>
          <a:ext cx="0" cy="0"/>
          <a:chOff x="0" y="0"/>
          <a:chExt cx="0" cy="0"/>
        </a:xfrm>
      </p:grpSpPr>
      <p:sp>
        <p:nvSpPr>
          <p:cNvPr id="150" name="Google Shape;150;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55" name="Shape 155"/>
        <p:cNvGrpSpPr/>
        <p:nvPr/>
      </p:nvGrpSpPr>
      <p:grpSpPr>
        <a:xfrm>
          <a:off x="0" y="0"/>
          <a:ext cx="0" cy="0"/>
          <a:chOff x="0" y="0"/>
          <a:chExt cx="0" cy="0"/>
        </a:xfrm>
      </p:grpSpPr>
      <p:sp>
        <p:nvSpPr>
          <p:cNvPr id="156" name="Google Shape;156;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6" name="Shape 86"/>
        <p:cNvGrpSpPr/>
        <p:nvPr/>
      </p:nvGrpSpPr>
      <p:grpSpPr>
        <a:xfrm>
          <a:off x="0" y="0"/>
          <a:ext cx="0" cy="0"/>
          <a:chOff x="0" y="0"/>
          <a:chExt cx="0" cy="0"/>
        </a:xfrm>
      </p:grpSpPr>
      <p:sp>
        <p:nvSpPr>
          <p:cNvPr id="87" name="Google Shape;87;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8" name="Google Shape;88;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9" name="Google Shape;89;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0" name="Google Shape;90;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1" name="Google Shape;9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0" Type="http://schemas.openxmlformats.org/officeDocument/2006/relationships/image" Target="../media/image50.png"/><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11.xml.rels><?xml version="1.0" encoding="UTF-8" standalone="yes"?><Relationships xmlns="http://schemas.openxmlformats.org/package/2006/relationships"><Relationship Id="rId10" Type="http://schemas.openxmlformats.org/officeDocument/2006/relationships/image" Target="../media/image30.png"/><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12.xml.rels><?xml version="1.0" encoding="UTF-8" standalone="yes"?><Relationships xmlns="http://schemas.openxmlformats.org/package/2006/relationships"><Relationship Id="rId10" Type="http://schemas.openxmlformats.org/officeDocument/2006/relationships/image" Target="../media/image39.png"/><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13.xml.rels><?xml version="1.0" encoding="UTF-8" standalone="yes"?><Relationships xmlns="http://schemas.openxmlformats.org/package/2006/relationships"><Relationship Id="rId10" Type="http://schemas.openxmlformats.org/officeDocument/2006/relationships/image" Target="../media/image23.png"/><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14.xml.rels><?xml version="1.0" encoding="UTF-8" standalone="yes"?><Relationships xmlns="http://schemas.openxmlformats.org/package/2006/relationships"><Relationship Id="rId11" Type="http://schemas.openxmlformats.org/officeDocument/2006/relationships/image" Target="../media/image36.jpg"/><Relationship Id="rId10" Type="http://schemas.openxmlformats.org/officeDocument/2006/relationships/image" Target="../media/image29.jpg"/><Relationship Id="rId13" Type="http://schemas.openxmlformats.org/officeDocument/2006/relationships/image" Target="../media/image38.png"/><Relationship Id="rId12" Type="http://schemas.openxmlformats.org/officeDocument/2006/relationships/image" Target="../media/image31.jpg"/><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14" Type="http://schemas.openxmlformats.org/officeDocument/2006/relationships/image" Target="../media/image34.jpg"/><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15.xml.rels><?xml version="1.0" encoding="UTF-8" standalone="yes"?><Relationships xmlns="http://schemas.openxmlformats.org/package/2006/relationships"><Relationship Id="rId11" Type="http://schemas.openxmlformats.org/officeDocument/2006/relationships/image" Target="../media/image53.jpg"/><Relationship Id="rId10" Type="http://schemas.openxmlformats.org/officeDocument/2006/relationships/image" Target="../media/image32.png"/><Relationship Id="rId13" Type="http://schemas.openxmlformats.org/officeDocument/2006/relationships/image" Target="../media/image37.jpg"/><Relationship Id="rId12" Type="http://schemas.openxmlformats.org/officeDocument/2006/relationships/image" Target="../media/image33.jpg"/><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14" Type="http://schemas.openxmlformats.org/officeDocument/2006/relationships/image" Target="../media/image41.png"/><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16.xml.rels><?xml version="1.0" encoding="UTF-8" standalone="yes"?><Relationships xmlns="http://schemas.openxmlformats.org/package/2006/relationships"><Relationship Id="rId11" Type="http://schemas.openxmlformats.org/officeDocument/2006/relationships/image" Target="../media/image40.jpg"/><Relationship Id="rId10" Type="http://schemas.openxmlformats.org/officeDocument/2006/relationships/hyperlink" Target="http://www.google.com.mx/url?sa=i&amp;rct=j&amp;q=&amp;esrc=s&amp;source=images&amp;cd=&amp;ved=2ahUKEwip5cbGwoThAhUMWqwKHbN0De0QjRx6BAgBEAU&amp;url=http://www.posta.com.mx/futbol-mx/conoce-los-accesos-de-entrada-al-nuevo-estadio-de-monterrey&amp;psig=AOvVaw2nwQk4imEeBTZwJKHqV6dn&amp;ust=1552752102415341" TargetMode="External"/><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17.xml.rels><?xml version="1.0" encoding="UTF-8" standalone="yes"?><Relationships xmlns="http://schemas.openxmlformats.org/package/2006/relationships"><Relationship Id="rId10" Type="http://schemas.openxmlformats.org/officeDocument/2006/relationships/image" Target="../media/image44.jpg"/><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18.xml.rels><?xml version="1.0" encoding="UTF-8" standalone="yes"?><Relationships xmlns="http://schemas.openxmlformats.org/package/2006/relationships"><Relationship Id="rId10" Type="http://schemas.openxmlformats.org/officeDocument/2006/relationships/image" Target="../media/image47.png"/><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19.xml.rels><?xml version="1.0" encoding="UTF-8" standalone="yes"?><Relationships xmlns="http://schemas.openxmlformats.org/package/2006/relationships"><Relationship Id="rId10" Type="http://schemas.openxmlformats.org/officeDocument/2006/relationships/image" Target="../media/image52.png"/><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2.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7.png"/><Relationship Id="rId13" Type="http://schemas.openxmlformats.org/officeDocument/2006/relationships/image" Target="../media/image8.png"/><Relationship Id="rId12"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15" Type="http://schemas.openxmlformats.org/officeDocument/2006/relationships/image" Target="../media/image15.png"/><Relationship Id="rId1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20.xml.rels><?xml version="1.0" encoding="UTF-8" standalone="yes"?><Relationships xmlns="http://schemas.openxmlformats.org/package/2006/relationships"><Relationship Id="rId10" Type="http://schemas.openxmlformats.org/officeDocument/2006/relationships/image" Target="../media/image45.png"/><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21.xml.rels><?xml version="1.0" encoding="UTF-8" standalone="yes"?><Relationships xmlns="http://schemas.openxmlformats.org/package/2006/relationships"><Relationship Id="rId10" Type="http://schemas.openxmlformats.org/officeDocument/2006/relationships/image" Target="../media/image49.png"/><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22.xml.rels><?xml version="1.0" encoding="UTF-8" standalone="yes"?><Relationships xmlns="http://schemas.openxmlformats.org/package/2006/relationships"><Relationship Id="rId10" Type="http://schemas.openxmlformats.org/officeDocument/2006/relationships/image" Target="../media/image51.png"/><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23.xml.rels><?xml version="1.0" encoding="UTF-8" standalone="yes"?><Relationships xmlns="http://schemas.openxmlformats.org/package/2006/relationships"><Relationship Id="rId10" Type="http://schemas.openxmlformats.org/officeDocument/2006/relationships/image" Target="../media/image48.jpg"/><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25.xml.rels><?xml version="1.0" encoding="UTF-8" standalone="yes"?><Relationships xmlns="http://schemas.openxmlformats.org/package/2006/relationships"><Relationship Id="rId10" Type="http://schemas.openxmlformats.org/officeDocument/2006/relationships/image" Target="../media/image46.png"/><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26.xml.rels><?xml version="1.0" encoding="UTF-8" standalone="yes"?><Relationships xmlns="http://schemas.openxmlformats.org/package/2006/relationships"><Relationship Id="rId10" Type="http://schemas.openxmlformats.org/officeDocument/2006/relationships/image" Target="../media/image42.png"/><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27.xml.rels><?xml version="1.0" encoding="UTF-8" standalone="yes"?><Relationships xmlns="http://schemas.openxmlformats.org/package/2006/relationships"><Relationship Id="rId10" Type="http://schemas.openxmlformats.org/officeDocument/2006/relationships/image" Target="../media/image43.png"/><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3.xml.rels><?xml version="1.0" encoding="UTF-8" standalone="yes"?><Relationships xmlns="http://schemas.openxmlformats.org/package/2006/relationships"><Relationship Id="rId11" Type="http://schemas.openxmlformats.org/officeDocument/2006/relationships/image" Target="../media/image13.gif"/><Relationship Id="rId10" Type="http://schemas.openxmlformats.org/officeDocument/2006/relationships/image" Target="../media/image27.jpg"/><Relationship Id="rId13" Type="http://schemas.openxmlformats.org/officeDocument/2006/relationships/image" Target="../media/image14.png"/><Relationship Id="rId12"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15" Type="http://schemas.openxmlformats.org/officeDocument/2006/relationships/image" Target="../media/image10.png"/><Relationship Id="rId1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4.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21.png"/><Relationship Id="rId13" Type="http://schemas.openxmlformats.org/officeDocument/2006/relationships/image" Target="../media/image19.png"/><Relationship Id="rId12" Type="http://schemas.openxmlformats.org/officeDocument/2006/relationships/image" Target="../media/image17.png"/><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15" Type="http://schemas.openxmlformats.org/officeDocument/2006/relationships/image" Target="../media/image10.png"/><Relationship Id="rId14" Type="http://schemas.openxmlformats.org/officeDocument/2006/relationships/image" Target="../media/image22.png"/><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8.xml.rels><?xml version="1.0" encoding="UTF-8" standalone="yes"?><Relationships xmlns="http://schemas.openxmlformats.org/package/2006/relationships"><Relationship Id="rId10" Type="http://schemas.openxmlformats.org/officeDocument/2006/relationships/image" Target="../media/image24.jpg"/><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_rels/slide9.xml.rels><?xml version="1.0" encoding="UTF-8" standalone="yes"?><Relationships xmlns="http://schemas.openxmlformats.org/package/2006/relationships"><Relationship Id="rId10" Type="http://schemas.openxmlformats.org/officeDocument/2006/relationships/image" Target="../media/image28.png"/><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2.png"/><Relationship Id="rId9" Type="http://schemas.openxmlformats.org/officeDocument/2006/relationships/image" Target="../media/image11.gif"/><Relationship Id="rId5" Type="http://schemas.openxmlformats.org/officeDocument/2006/relationships/image" Target="../media/image12.png"/><Relationship Id="rId6" Type="http://schemas.openxmlformats.org/officeDocument/2006/relationships/image" Target="../media/image6.jpg"/><Relationship Id="rId7" Type="http://schemas.openxmlformats.org/officeDocument/2006/relationships/image" Target="../media/image35.png"/><Relationship Id="rId8"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id="165" name="Google Shape;165;p2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6" name="Google Shape;166;p26"/>
          <p:cNvSpPr txBox="1"/>
          <p:nvPr>
            <p:ph idx="1" type="subTitle"/>
          </p:nvPr>
        </p:nvSpPr>
        <p:spPr>
          <a:xfrm>
            <a:off x="1197843" y="4837944"/>
            <a:ext cx="9796314" cy="80389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None/>
            </a:pPr>
            <a:r>
              <a:rPr lang="es-MX" sz="4000">
                <a:latin typeface="Arial Black"/>
                <a:ea typeface="Arial Black"/>
                <a:cs typeface="Arial Black"/>
                <a:sym typeface="Arial Black"/>
              </a:rPr>
              <a:t>Reuso de Agua Residual Tratada</a:t>
            </a:r>
            <a:endParaRPr sz="4000">
              <a:latin typeface="Arial Black"/>
              <a:ea typeface="Arial Black"/>
              <a:cs typeface="Arial Black"/>
              <a:sym typeface="Arial Black"/>
            </a:endParaRPr>
          </a:p>
        </p:txBody>
      </p:sp>
      <p:pic>
        <p:nvPicPr>
          <p:cNvPr id="167" name="Google Shape;167;p26"/>
          <p:cNvPicPr preferRelativeResize="0"/>
          <p:nvPr/>
        </p:nvPicPr>
        <p:blipFill rotWithShape="1">
          <a:blip r:embed="rId4">
            <a:alphaModFix/>
          </a:blip>
          <a:srcRect b="0" l="0" r="0" t="0"/>
          <a:stretch/>
        </p:blipFill>
        <p:spPr>
          <a:xfrm>
            <a:off x="8744793" y="206807"/>
            <a:ext cx="1840014" cy="920007"/>
          </a:xfrm>
          <a:prstGeom prst="rect">
            <a:avLst/>
          </a:prstGeom>
          <a:noFill/>
          <a:ln>
            <a:noFill/>
          </a:ln>
        </p:spPr>
      </p:pic>
      <p:sp>
        <p:nvSpPr>
          <p:cNvPr id="168" name="Google Shape;168;p26"/>
          <p:cNvSpPr txBox="1"/>
          <p:nvPr/>
        </p:nvSpPr>
        <p:spPr>
          <a:xfrm>
            <a:off x="2962007" y="5845237"/>
            <a:ext cx="6267985" cy="73866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1400" u="none" cap="none" strike="noStrike">
                <a:solidFill>
                  <a:srgbClr val="000000"/>
                </a:solidFill>
                <a:latin typeface="Arial"/>
                <a:ea typeface="Arial"/>
                <a:cs typeface="Arial"/>
                <a:sym typeface="Arial"/>
              </a:rPr>
              <a:t>Ing. Florentino Ayala Vázquez</a:t>
            </a:r>
            <a:endParaRPr/>
          </a:p>
          <a:p>
            <a:pPr indent="0" lvl="0" marL="0" marR="0" rtl="0" algn="ctr">
              <a:spcBef>
                <a:spcPts val="0"/>
              </a:spcBef>
              <a:spcAft>
                <a:spcPts val="0"/>
              </a:spcAft>
              <a:buNone/>
            </a:pPr>
            <a:r>
              <a:rPr b="1" i="0" lang="es-MX" sz="1400" u="none" cap="none" strike="noStrike">
                <a:solidFill>
                  <a:srgbClr val="000000"/>
                </a:solidFill>
                <a:latin typeface="Arial"/>
                <a:ea typeface="Arial"/>
                <a:cs typeface="Arial"/>
                <a:sym typeface="Arial"/>
              </a:rPr>
              <a:t>Director de Proyectos, Operaciones y Saneamiento</a:t>
            </a:r>
            <a:endParaRPr/>
          </a:p>
          <a:p>
            <a:pPr indent="0" lvl="0" marL="0" marR="0" rtl="0" algn="ctr">
              <a:spcBef>
                <a:spcPts val="0"/>
              </a:spcBef>
              <a:spcAft>
                <a:spcPts val="0"/>
              </a:spcAft>
              <a:buNone/>
            </a:pPr>
            <a:r>
              <a:rPr b="1" i="0" lang="es-MX" sz="1400" u="none" cap="none" strike="noStrike">
                <a:solidFill>
                  <a:srgbClr val="000000"/>
                </a:solidFill>
                <a:latin typeface="Arial"/>
                <a:ea typeface="Arial"/>
                <a:cs typeface="Arial"/>
                <a:sym typeface="Arial"/>
              </a:rPr>
              <a:t>Servicios de Agua y Drenaje de Monterrey</a:t>
            </a:r>
            <a:endParaRPr b="1" i="0" sz="1400" u="none" cap="none" strike="noStrike">
              <a:solidFill>
                <a:srgbClr val="000000"/>
              </a:solidFill>
              <a:latin typeface="Arial"/>
              <a:ea typeface="Arial"/>
              <a:cs typeface="Arial"/>
              <a:sym typeface="Arial"/>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pic>
        <p:nvPicPr>
          <p:cNvPr descr="IWA_LOGO_white_background_RGB" id="372" name="Google Shape;372;p35"/>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373" name="Google Shape;373;p35"/>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374" name="Google Shape;374;p35"/>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375" name="Google Shape;375;p35"/>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376" name="Google Shape;376;p35"/>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377" name="Google Shape;377;p35"/>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378" name="Google Shape;378;p35"/>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379" name="Google Shape;379;p35"/>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380" name="Google Shape;380;p35"/>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381" name="Google Shape;381;p35"/>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382" name="Google Shape;382;p35"/>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sp>
        <p:nvSpPr>
          <p:cNvPr id="383" name="Google Shape;383;p35"/>
          <p:cNvSpPr/>
          <p:nvPr/>
        </p:nvSpPr>
        <p:spPr>
          <a:xfrm>
            <a:off x="1508878" y="1073138"/>
            <a:ext cx="369069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chemeClr val="dk1"/>
                </a:solidFill>
                <a:latin typeface="Calibri"/>
                <a:ea typeface="Calibri"/>
                <a:cs typeface="Calibri"/>
                <a:sym typeface="Calibri"/>
              </a:rPr>
              <a:t>Red de distribución del ART</a:t>
            </a:r>
            <a:endParaRPr/>
          </a:p>
        </p:txBody>
      </p:sp>
      <p:sp>
        <p:nvSpPr>
          <p:cNvPr id="384" name="Google Shape;384;p35"/>
          <p:cNvSpPr/>
          <p:nvPr/>
        </p:nvSpPr>
        <p:spPr>
          <a:xfrm>
            <a:off x="6566525" y="1404791"/>
            <a:ext cx="5423591" cy="3662541"/>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548135"/>
              </a:buClr>
              <a:buSzPts val="1600"/>
              <a:buFont typeface="Arial"/>
              <a:buChar char="•"/>
            </a:pPr>
            <a:r>
              <a:rPr lang="es-MX" sz="1600">
                <a:solidFill>
                  <a:schemeClr val="dk1"/>
                </a:solidFill>
                <a:latin typeface="Arial"/>
                <a:ea typeface="Arial"/>
                <a:cs typeface="Arial"/>
                <a:sym typeface="Arial"/>
              </a:rPr>
              <a:t>Capacidad de tratamiento 16,157 L/s</a:t>
            </a:r>
            <a:endParaRPr/>
          </a:p>
          <a:p>
            <a:pPr indent="-285750" lvl="0" marL="285750" marR="0" rtl="0" algn="l">
              <a:spcBef>
                <a:spcPts val="800"/>
              </a:spcBef>
              <a:spcAft>
                <a:spcPts val="0"/>
              </a:spcAft>
              <a:buClr>
                <a:srgbClr val="548135"/>
              </a:buClr>
              <a:buSzPts val="1600"/>
              <a:buFont typeface="Arial"/>
              <a:buChar char="•"/>
            </a:pPr>
            <a:r>
              <a:rPr lang="es-MX" sz="1600">
                <a:solidFill>
                  <a:schemeClr val="dk1"/>
                </a:solidFill>
                <a:latin typeface="Arial"/>
                <a:ea typeface="Arial"/>
                <a:cs typeface="Arial"/>
                <a:sym typeface="Arial"/>
              </a:rPr>
              <a:t>Tratada 11,869 L/s, 2018</a:t>
            </a:r>
            <a:endParaRPr sz="1600">
              <a:solidFill>
                <a:schemeClr val="dk1"/>
              </a:solidFill>
              <a:latin typeface="Arial"/>
              <a:ea typeface="Arial"/>
              <a:cs typeface="Arial"/>
              <a:sym typeface="Arial"/>
            </a:endParaRPr>
          </a:p>
          <a:p>
            <a:pPr indent="-285750" lvl="1" marL="446088" marR="0" rtl="0" algn="l">
              <a:spcBef>
                <a:spcPts val="800"/>
              </a:spcBef>
              <a:spcAft>
                <a:spcPts val="0"/>
              </a:spcAft>
              <a:buClr>
                <a:schemeClr val="dk2"/>
              </a:buClr>
              <a:buSzPts val="1600"/>
              <a:buFont typeface="Noto Sans Symbols"/>
              <a:buChar char="✔"/>
            </a:pPr>
            <a:r>
              <a:rPr b="0" i="0" lang="es-MX" sz="1600" u="none" cap="none" strike="noStrike">
                <a:solidFill>
                  <a:schemeClr val="dk1"/>
                </a:solidFill>
                <a:latin typeface="Arial"/>
                <a:ea typeface="Arial"/>
                <a:cs typeface="Arial"/>
                <a:sym typeface="Arial"/>
              </a:rPr>
              <a:t>116 contratos de ART con 2,674.52 L/s.</a:t>
            </a:r>
            <a:endParaRPr/>
          </a:p>
          <a:p>
            <a:pPr indent="-285750" lvl="1" marL="446088" marR="0" rtl="0" algn="l">
              <a:spcBef>
                <a:spcPts val="800"/>
              </a:spcBef>
              <a:spcAft>
                <a:spcPts val="0"/>
              </a:spcAft>
              <a:buClr>
                <a:schemeClr val="dk2"/>
              </a:buClr>
              <a:buSzPts val="1600"/>
              <a:buFont typeface="Noto Sans Symbols"/>
              <a:buChar char="✔"/>
            </a:pPr>
            <a:r>
              <a:rPr b="0" i="0" lang="es-MX" sz="1600" u="none" cap="none" strike="noStrike">
                <a:solidFill>
                  <a:schemeClr val="dk1"/>
                </a:solidFill>
                <a:latin typeface="Arial"/>
                <a:ea typeface="Arial"/>
                <a:cs typeface="Arial"/>
                <a:sym typeface="Arial"/>
              </a:rPr>
              <a:t>Consumo 3.17 Mm</a:t>
            </a:r>
            <a:r>
              <a:rPr b="0" baseline="30000" i="0" lang="es-MX" sz="1600" u="none" cap="none" strike="noStrike">
                <a:solidFill>
                  <a:schemeClr val="dk1"/>
                </a:solidFill>
                <a:latin typeface="Arial"/>
                <a:ea typeface="Arial"/>
                <a:cs typeface="Arial"/>
                <a:sym typeface="Arial"/>
              </a:rPr>
              <a:t>3</a:t>
            </a:r>
            <a:r>
              <a:rPr b="0" i="0" lang="es-MX" sz="1600" u="none" cap="none" strike="noStrike">
                <a:solidFill>
                  <a:schemeClr val="dk1"/>
                </a:solidFill>
                <a:latin typeface="Arial"/>
                <a:ea typeface="Arial"/>
                <a:cs typeface="Arial"/>
                <a:sym typeface="Arial"/>
              </a:rPr>
              <a:t> mes (1,029 L/s). Máximo</a:t>
            </a:r>
            <a:endParaRPr/>
          </a:p>
          <a:p>
            <a:pPr indent="-285750" lvl="1" marL="446088" marR="0" rtl="0" algn="l">
              <a:spcBef>
                <a:spcPts val="800"/>
              </a:spcBef>
              <a:spcAft>
                <a:spcPts val="0"/>
              </a:spcAft>
              <a:buClr>
                <a:schemeClr val="dk2"/>
              </a:buClr>
              <a:buSzPts val="1600"/>
              <a:buFont typeface="Noto Sans Symbols"/>
              <a:buChar char="✔"/>
            </a:pPr>
            <a:r>
              <a:rPr b="0" i="0" lang="es-MX" sz="1600" u="none" cap="none" strike="noStrike">
                <a:solidFill>
                  <a:schemeClr val="dk1"/>
                </a:solidFill>
                <a:latin typeface="Arial"/>
                <a:ea typeface="Arial"/>
                <a:cs typeface="Arial"/>
                <a:sym typeface="Arial"/>
              </a:rPr>
              <a:t>Consumo actual 2.553 Mm3 mes promedio</a:t>
            </a:r>
            <a:endParaRPr/>
          </a:p>
          <a:p>
            <a:pPr indent="-285750" lvl="0" marL="285750" marR="0" rtl="0" algn="l">
              <a:spcBef>
                <a:spcPts val="800"/>
              </a:spcBef>
              <a:spcAft>
                <a:spcPts val="0"/>
              </a:spcAft>
              <a:buClr>
                <a:srgbClr val="548135"/>
              </a:buClr>
              <a:buSzPts val="1600"/>
              <a:buFont typeface="Arial"/>
              <a:buChar char="•"/>
            </a:pPr>
            <a:r>
              <a:rPr lang="es-MX" sz="1600">
                <a:solidFill>
                  <a:schemeClr val="dk1"/>
                </a:solidFill>
                <a:latin typeface="Arial"/>
                <a:ea typeface="Arial"/>
                <a:cs typeface="Arial"/>
                <a:sym typeface="Arial"/>
              </a:rPr>
              <a:t>Compromisos agrícolas:</a:t>
            </a:r>
            <a:endParaRPr/>
          </a:p>
          <a:p>
            <a:pPr indent="-285750" lvl="1" marL="446088" marR="0" rtl="0" algn="l">
              <a:spcBef>
                <a:spcPts val="800"/>
              </a:spcBef>
              <a:spcAft>
                <a:spcPts val="0"/>
              </a:spcAft>
              <a:buClr>
                <a:schemeClr val="dk2"/>
              </a:buClr>
              <a:buSzPts val="1600"/>
              <a:buFont typeface="Noto Sans Symbols"/>
              <a:buChar char="✔"/>
            </a:pPr>
            <a:r>
              <a:rPr b="0" i="0" lang="es-MX" sz="1600" u="none" cap="none" strike="noStrike">
                <a:solidFill>
                  <a:schemeClr val="dk1"/>
                </a:solidFill>
                <a:latin typeface="Arial"/>
                <a:ea typeface="Arial"/>
                <a:cs typeface="Arial"/>
                <a:sym typeface="Arial"/>
              </a:rPr>
              <a:t>6,000 L/s a Tamaulipas.</a:t>
            </a:r>
            <a:endParaRPr/>
          </a:p>
          <a:p>
            <a:pPr indent="-285750" lvl="1" marL="446088" marR="0" rtl="0" algn="l">
              <a:spcBef>
                <a:spcPts val="800"/>
              </a:spcBef>
              <a:spcAft>
                <a:spcPts val="0"/>
              </a:spcAft>
              <a:buClr>
                <a:schemeClr val="dk2"/>
              </a:buClr>
              <a:buSzPts val="1600"/>
              <a:buFont typeface="Noto Sans Symbols"/>
              <a:buChar char="✔"/>
            </a:pPr>
            <a:r>
              <a:rPr b="0" i="0" lang="es-MX" sz="1600" u="none" cap="none" strike="noStrike">
                <a:solidFill>
                  <a:schemeClr val="dk1"/>
                </a:solidFill>
                <a:latin typeface="Arial"/>
                <a:ea typeface="Arial"/>
                <a:cs typeface="Arial"/>
                <a:sym typeface="Arial"/>
              </a:rPr>
              <a:t>700 L/s a San Nicolás.</a:t>
            </a:r>
            <a:endParaRPr/>
          </a:p>
          <a:p>
            <a:pPr indent="-285750" lvl="1" marL="446088" marR="0" rtl="0" algn="l">
              <a:spcBef>
                <a:spcPts val="800"/>
              </a:spcBef>
              <a:spcAft>
                <a:spcPts val="0"/>
              </a:spcAft>
              <a:buClr>
                <a:schemeClr val="dk2"/>
              </a:buClr>
              <a:buSzPts val="1600"/>
              <a:buFont typeface="Noto Sans Symbols"/>
              <a:buChar char="✔"/>
            </a:pPr>
            <a:r>
              <a:rPr b="0" i="0" lang="es-MX" sz="1600" u="none" cap="none" strike="noStrike">
                <a:solidFill>
                  <a:schemeClr val="dk1"/>
                </a:solidFill>
                <a:latin typeface="Arial"/>
                <a:ea typeface="Arial"/>
                <a:cs typeface="Arial"/>
                <a:sym typeface="Arial"/>
              </a:rPr>
              <a:t>500 L/s a Ejido Francisco Villa.</a:t>
            </a:r>
            <a:endParaRPr/>
          </a:p>
          <a:p>
            <a:pPr indent="0" lvl="1" marL="160338" marR="0" rtl="0" algn="l">
              <a:spcBef>
                <a:spcPts val="800"/>
              </a:spcBef>
              <a:spcAft>
                <a:spcPts val="0"/>
              </a:spcAft>
              <a:buNone/>
            </a:pPr>
            <a:r>
              <a:t/>
            </a:r>
            <a:endParaRPr b="0" i="0" sz="1600" u="none" cap="none" strike="noStrike">
              <a:solidFill>
                <a:schemeClr val="dk1"/>
              </a:solidFill>
              <a:latin typeface="Arial"/>
              <a:ea typeface="Arial"/>
              <a:cs typeface="Arial"/>
              <a:sym typeface="Arial"/>
            </a:endParaRPr>
          </a:p>
        </p:txBody>
      </p:sp>
      <p:grpSp>
        <p:nvGrpSpPr>
          <p:cNvPr id="385" name="Google Shape;385;p35"/>
          <p:cNvGrpSpPr/>
          <p:nvPr/>
        </p:nvGrpSpPr>
        <p:grpSpPr>
          <a:xfrm>
            <a:off x="227115" y="1633238"/>
            <a:ext cx="6317696" cy="4356243"/>
            <a:chOff x="1536700" y="1540256"/>
            <a:chExt cx="6003926" cy="4962525"/>
          </a:xfrm>
        </p:grpSpPr>
        <p:pic>
          <p:nvPicPr>
            <p:cNvPr id="386" name="Google Shape;386;p35"/>
            <p:cNvPicPr preferRelativeResize="0"/>
            <p:nvPr/>
          </p:nvPicPr>
          <p:blipFill rotWithShape="1">
            <a:blip r:embed="rId10">
              <a:alphaModFix/>
            </a:blip>
            <a:srcRect b="0" l="0" r="0" t="0"/>
            <a:stretch/>
          </p:blipFill>
          <p:spPr>
            <a:xfrm>
              <a:off x="1536700" y="1540256"/>
              <a:ext cx="5943600" cy="4962525"/>
            </a:xfrm>
            <a:prstGeom prst="rect">
              <a:avLst/>
            </a:prstGeom>
            <a:noFill/>
            <a:ln>
              <a:noFill/>
            </a:ln>
          </p:spPr>
        </p:pic>
        <p:sp>
          <p:nvSpPr>
            <p:cNvPr id="387" name="Google Shape;387;p35"/>
            <p:cNvSpPr/>
            <p:nvPr/>
          </p:nvSpPr>
          <p:spPr>
            <a:xfrm>
              <a:off x="2181226" y="3229356"/>
              <a:ext cx="142875" cy="144463"/>
            </a:xfrm>
            <a:prstGeom prst="triangle">
              <a:avLst>
                <a:gd fmla="val 50000" name="adj"/>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35"/>
            <p:cNvSpPr/>
            <p:nvPr/>
          </p:nvSpPr>
          <p:spPr>
            <a:xfrm>
              <a:off x="5564188" y="6110669"/>
              <a:ext cx="144462" cy="142875"/>
            </a:xfrm>
            <a:prstGeom prst="triangle">
              <a:avLst>
                <a:gd fmla="val 50000" name="adj"/>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85623"/>
                </a:solidFill>
                <a:latin typeface="Calibri"/>
                <a:ea typeface="Calibri"/>
                <a:cs typeface="Calibri"/>
                <a:sym typeface="Calibri"/>
              </a:endParaRPr>
            </a:p>
          </p:txBody>
        </p:sp>
        <p:sp>
          <p:nvSpPr>
            <p:cNvPr id="389" name="Google Shape;389;p35"/>
            <p:cNvSpPr txBox="1"/>
            <p:nvPr/>
          </p:nvSpPr>
          <p:spPr>
            <a:xfrm>
              <a:off x="2073276" y="2942019"/>
              <a:ext cx="792163" cy="2980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100">
                  <a:solidFill>
                    <a:schemeClr val="lt1"/>
                  </a:solidFill>
                  <a:latin typeface="Arial"/>
                  <a:ea typeface="Arial"/>
                  <a:cs typeface="Arial"/>
                  <a:sym typeface="Arial"/>
                </a:rPr>
                <a:t>García</a:t>
              </a:r>
              <a:endParaRPr/>
            </a:p>
          </p:txBody>
        </p:sp>
        <p:sp>
          <p:nvSpPr>
            <p:cNvPr id="390" name="Google Shape;390;p35"/>
            <p:cNvSpPr txBox="1"/>
            <p:nvPr/>
          </p:nvSpPr>
          <p:spPr>
            <a:xfrm>
              <a:off x="5545138" y="5848730"/>
              <a:ext cx="792163" cy="2980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100">
                  <a:solidFill>
                    <a:schemeClr val="lt1"/>
                  </a:solidFill>
                  <a:latin typeface="Arial"/>
                  <a:ea typeface="Arial"/>
                  <a:cs typeface="Arial"/>
                  <a:sym typeface="Arial"/>
                </a:rPr>
                <a:t>Santiago</a:t>
              </a:r>
              <a:endParaRPr/>
            </a:p>
          </p:txBody>
        </p:sp>
        <p:sp>
          <p:nvSpPr>
            <p:cNvPr id="391" name="Google Shape;391;p35"/>
            <p:cNvSpPr/>
            <p:nvPr/>
          </p:nvSpPr>
          <p:spPr>
            <a:xfrm>
              <a:off x="6069013" y="3661156"/>
              <a:ext cx="144462" cy="144463"/>
            </a:xfrm>
            <a:prstGeom prst="triangle">
              <a:avLst>
                <a:gd fmla="val 50000" name="adj"/>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85623"/>
                </a:solidFill>
                <a:latin typeface="Calibri"/>
                <a:ea typeface="Calibri"/>
                <a:cs typeface="Calibri"/>
                <a:sym typeface="Calibri"/>
              </a:endParaRPr>
            </a:p>
          </p:txBody>
        </p:sp>
        <p:sp>
          <p:nvSpPr>
            <p:cNvPr id="392" name="Google Shape;392;p35"/>
            <p:cNvSpPr txBox="1"/>
            <p:nvPr/>
          </p:nvSpPr>
          <p:spPr>
            <a:xfrm>
              <a:off x="5816601" y="3823080"/>
              <a:ext cx="792163" cy="4908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100">
                  <a:solidFill>
                    <a:schemeClr val="lt1"/>
                  </a:solidFill>
                  <a:latin typeface="Arial"/>
                  <a:ea typeface="Arial"/>
                  <a:cs typeface="Arial"/>
                  <a:sym typeface="Arial"/>
                </a:rPr>
                <a:t>Dulces Nombres</a:t>
              </a:r>
              <a:endParaRPr/>
            </a:p>
          </p:txBody>
        </p:sp>
        <p:sp>
          <p:nvSpPr>
            <p:cNvPr id="393" name="Google Shape;393;p35"/>
            <p:cNvSpPr/>
            <p:nvPr/>
          </p:nvSpPr>
          <p:spPr>
            <a:xfrm>
              <a:off x="5624513" y="3076956"/>
              <a:ext cx="144462" cy="144463"/>
            </a:xfrm>
            <a:prstGeom prst="triangle">
              <a:avLst>
                <a:gd fmla="val 50000" name="adj"/>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85623"/>
                </a:solidFill>
                <a:latin typeface="Calibri"/>
                <a:ea typeface="Calibri"/>
                <a:cs typeface="Calibri"/>
                <a:sym typeface="Calibri"/>
              </a:endParaRPr>
            </a:p>
          </p:txBody>
        </p:sp>
        <p:sp>
          <p:nvSpPr>
            <p:cNvPr id="394" name="Google Shape;394;p35"/>
            <p:cNvSpPr txBox="1"/>
            <p:nvPr/>
          </p:nvSpPr>
          <p:spPr>
            <a:xfrm>
              <a:off x="5553076" y="2816605"/>
              <a:ext cx="792163" cy="2980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100">
                  <a:solidFill>
                    <a:schemeClr val="lt1"/>
                  </a:solidFill>
                  <a:latin typeface="Arial"/>
                  <a:ea typeface="Arial"/>
                  <a:cs typeface="Arial"/>
                  <a:sym typeface="Arial"/>
                </a:rPr>
                <a:t>Noreste</a:t>
              </a:r>
              <a:endParaRPr/>
            </a:p>
          </p:txBody>
        </p:sp>
        <p:sp>
          <p:nvSpPr>
            <p:cNvPr id="395" name="Google Shape;395;p35"/>
            <p:cNvSpPr/>
            <p:nvPr/>
          </p:nvSpPr>
          <p:spPr>
            <a:xfrm>
              <a:off x="4984751" y="3005518"/>
              <a:ext cx="144463" cy="144462"/>
            </a:xfrm>
            <a:prstGeom prst="triangle">
              <a:avLst>
                <a:gd fmla="val 50000" name="adj"/>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85623"/>
                </a:solidFill>
                <a:latin typeface="Calibri"/>
                <a:ea typeface="Calibri"/>
                <a:cs typeface="Calibri"/>
                <a:sym typeface="Calibri"/>
              </a:endParaRPr>
            </a:p>
          </p:txBody>
        </p:sp>
        <p:sp>
          <p:nvSpPr>
            <p:cNvPr id="396" name="Google Shape;396;p35"/>
            <p:cNvSpPr txBox="1"/>
            <p:nvPr/>
          </p:nvSpPr>
          <p:spPr>
            <a:xfrm>
              <a:off x="4924425" y="2646743"/>
              <a:ext cx="792163" cy="4908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100">
                  <a:solidFill>
                    <a:schemeClr val="lt1"/>
                  </a:solidFill>
                  <a:latin typeface="Arial"/>
                  <a:ea typeface="Arial"/>
                  <a:cs typeface="Arial"/>
                  <a:sym typeface="Arial"/>
                </a:rPr>
                <a:t>Santa Rosa</a:t>
              </a:r>
              <a:endParaRPr/>
            </a:p>
          </p:txBody>
        </p:sp>
        <p:sp>
          <p:nvSpPr>
            <p:cNvPr id="397" name="Google Shape;397;p35"/>
            <p:cNvSpPr/>
            <p:nvPr/>
          </p:nvSpPr>
          <p:spPr>
            <a:xfrm>
              <a:off x="4264026" y="3229356"/>
              <a:ext cx="144463" cy="144463"/>
            </a:xfrm>
            <a:prstGeom prst="triangle">
              <a:avLst>
                <a:gd fmla="val 50000" name="adj"/>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85623"/>
                </a:solidFill>
                <a:latin typeface="Calibri"/>
                <a:ea typeface="Calibri"/>
                <a:cs typeface="Calibri"/>
                <a:sym typeface="Calibri"/>
              </a:endParaRPr>
            </a:p>
          </p:txBody>
        </p:sp>
        <p:sp>
          <p:nvSpPr>
            <p:cNvPr id="398" name="Google Shape;398;p35"/>
            <p:cNvSpPr txBox="1"/>
            <p:nvPr/>
          </p:nvSpPr>
          <p:spPr>
            <a:xfrm>
              <a:off x="4113213" y="3400805"/>
              <a:ext cx="792163" cy="2980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100">
                  <a:solidFill>
                    <a:srgbClr val="0066FF"/>
                  </a:solidFill>
                  <a:latin typeface="Arial"/>
                  <a:ea typeface="Arial"/>
                  <a:cs typeface="Arial"/>
                  <a:sym typeface="Arial"/>
                </a:rPr>
                <a:t>Norte</a:t>
              </a:r>
              <a:endParaRPr/>
            </a:p>
          </p:txBody>
        </p:sp>
        <p:sp>
          <p:nvSpPr>
            <p:cNvPr id="399" name="Google Shape;399;p35"/>
            <p:cNvSpPr/>
            <p:nvPr/>
          </p:nvSpPr>
          <p:spPr>
            <a:xfrm>
              <a:off x="4660901" y="3923093"/>
              <a:ext cx="144463" cy="144462"/>
            </a:xfrm>
            <a:prstGeom prst="triangle">
              <a:avLst>
                <a:gd fmla="val 50000" name="adj"/>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0" name="Google Shape;400;p35"/>
            <p:cNvSpPr txBox="1"/>
            <p:nvPr/>
          </p:nvSpPr>
          <p:spPr>
            <a:xfrm>
              <a:off x="4629151" y="3589718"/>
              <a:ext cx="792163" cy="4908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100">
                  <a:solidFill>
                    <a:srgbClr val="0066FF"/>
                  </a:solidFill>
                  <a:latin typeface="Arial"/>
                  <a:ea typeface="Arial"/>
                  <a:cs typeface="Arial"/>
                  <a:sym typeface="Arial"/>
                </a:rPr>
                <a:t>San Rafael</a:t>
              </a:r>
              <a:endParaRPr/>
            </a:p>
          </p:txBody>
        </p:sp>
        <p:sp>
          <p:nvSpPr>
            <p:cNvPr id="401" name="Google Shape;401;p35"/>
            <p:cNvSpPr/>
            <p:nvPr/>
          </p:nvSpPr>
          <p:spPr>
            <a:xfrm>
              <a:off x="4405313" y="2148268"/>
              <a:ext cx="144462" cy="144462"/>
            </a:xfrm>
            <a:prstGeom prst="triangle">
              <a:avLst>
                <a:gd fmla="val 50000" name="adj"/>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85623"/>
                </a:solidFill>
                <a:latin typeface="Calibri"/>
                <a:ea typeface="Calibri"/>
                <a:cs typeface="Calibri"/>
                <a:sym typeface="Calibri"/>
              </a:endParaRPr>
            </a:p>
          </p:txBody>
        </p:sp>
        <p:sp>
          <p:nvSpPr>
            <p:cNvPr id="402" name="Google Shape;402;p35"/>
            <p:cNvSpPr txBox="1"/>
            <p:nvPr/>
          </p:nvSpPr>
          <p:spPr>
            <a:xfrm>
              <a:off x="4124325" y="1887919"/>
              <a:ext cx="941388" cy="2980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100">
                  <a:solidFill>
                    <a:schemeClr val="lt1"/>
                  </a:solidFill>
                  <a:latin typeface="Arial"/>
                  <a:ea typeface="Arial"/>
                  <a:cs typeface="Arial"/>
                  <a:sym typeface="Arial"/>
                </a:rPr>
                <a:t>Interpuerto</a:t>
              </a:r>
              <a:endParaRPr/>
            </a:p>
          </p:txBody>
        </p:sp>
        <p:sp>
          <p:nvSpPr>
            <p:cNvPr id="403" name="Google Shape;403;p35"/>
            <p:cNvSpPr/>
            <p:nvPr/>
          </p:nvSpPr>
          <p:spPr>
            <a:xfrm>
              <a:off x="5805488" y="2502281"/>
              <a:ext cx="144462" cy="144463"/>
            </a:xfrm>
            <a:prstGeom prst="triangle">
              <a:avLst>
                <a:gd fmla="val 50000" name="adj"/>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85623"/>
                </a:solidFill>
                <a:latin typeface="Calibri"/>
                <a:ea typeface="Calibri"/>
                <a:cs typeface="Calibri"/>
                <a:sym typeface="Calibri"/>
              </a:endParaRPr>
            </a:p>
          </p:txBody>
        </p:sp>
        <p:sp>
          <p:nvSpPr>
            <p:cNvPr id="404" name="Google Shape;404;p35"/>
            <p:cNvSpPr txBox="1"/>
            <p:nvPr/>
          </p:nvSpPr>
          <p:spPr>
            <a:xfrm>
              <a:off x="5745163" y="2143505"/>
              <a:ext cx="792163" cy="4908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100">
                  <a:solidFill>
                    <a:schemeClr val="lt1"/>
                  </a:solidFill>
                  <a:latin typeface="Arial"/>
                  <a:ea typeface="Arial"/>
                  <a:cs typeface="Arial"/>
                  <a:sym typeface="Arial"/>
                </a:rPr>
                <a:t>Gral. Zuazua</a:t>
              </a:r>
              <a:endParaRPr/>
            </a:p>
          </p:txBody>
        </p:sp>
        <p:sp>
          <p:nvSpPr>
            <p:cNvPr id="405" name="Google Shape;405;p35"/>
            <p:cNvSpPr/>
            <p:nvPr/>
          </p:nvSpPr>
          <p:spPr>
            <a:xfrm>
              <a:off x="6594476" y="3805619"/>
              <a:ext cx="142875" cy="142875"/>
            </a:xfrm>
            <a:prstGeom prst="triangle">
              <a:avLst>
                <a:gd fmla="val 50000" name="adj"/>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85623"/>
                </a:solidFill>
                <a:latin typeface="Calibri"/>
                <a:ea typeface="Calibri"/>
                <a:cs typeface="Calibri"/>
                <a:sym typeface="Calibri"/>
              </a:endParaRPr>
            </a:p>
          </p:txBody>
        </p:sp>
        <p:sp>
          <p:nvSpPr>
            <p:cNvPr id="406" name="Google Shape;406;p35"/>
            <p:cNvSpPr txBox="1"/>
            <p:nvPr/>
          </p:nvSpPr>
          <p:spPr>
            <a:xfrm>
              <a:off x="6359525" y="3556380"/>
              <a:ext cx="1138238" cy="2980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100">
                  <a:solidFill>
                    <a:schemeClr val="lt1"/>
                  </a:solidFill>
                  <a:latin typeface="Arial"/>
                  <a:ea typeface="Arial"/>
                  <a:cs typeface="Arial"/>
                  <a:sym typeface="Arial"/>
                </a:rPr>
                <a:t>Pesquería II</a:t>
              </a:r>
              <a:endParaRPr/>
            </a:p>
          </p:txBody>
        </p:sp>
        <p:sp>
          <p:nvSpPr>
            <p:cNvPr id="407" name="Google Shape;407;p35"/>
            <p:cNvSpPr/>
            <p:nvPr/>
          </p:nvSpPr>
          <p:spPr>
            <a:xfrm>
              <a:off x="6359526" y="4207256"/>
              <a:ext cx="144463" cy="142875"/>
            </a:xfrm>
            <a:prstGeom prst="triangle">
              <a:avLst>
                <a:gd fmla="val 50000" name="adj"/>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85623"/>
                </a:solidFill>
                <a:latin typeface="Calibri"/>
                <a:ea typeface="Calibri"/>
                <a:cs typeface="Calibri"/>
                <a:sym typeface="Calibri"/>
              </a:endParaRPr>
            </a:p>
          </p:txBody>
        </p:sp>
        <p:sp>
          <p:nvSpPr>
            <p:cNvPr id="408" name="Google Shape;408;p35"/>
            <p:cNvSpPr txBox="1"/>
            <p:nvPr/>
          </p:nvSpPr>
          <p:spPr>
            <a:xfrm>
              <a:off x="6392864" y="4350130"/>
              <a:ext cx="947737" cy="2980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100">
                  <a:solidFill>
                    <a:schemeClr val="lt1"/>
                  </a:solidFill>
                  <a:latin typeface="Arial"/>
                  <a:ea typeface="Arial"/>
                  <a:cs typeface="Arial"/>
                  <a:sym typeface="Arial"/>
                </a:rPr>
                <a:t>Pesquería I</a:t>
              </a:r>
              <a:endParaRPr/>
            </a:p>
          </p:txBody>
        </p:sp>
        <p:sp>
          <p:nvSpPr>
            <p:cNvPr id="409" name="Google Shape;409;p35"/>
            <p:cNvSpPr/>
            <p:nvPr/>
          </p:nvSpPr>
          <p:spPr>
            <a:xfrm>
              <a:off x="5864226" y="4813681"/>
              <a:ext cx="144463" cy="144463"/>
            </a:xfrm>
            <a:prstGeom prst="triangle">
              <a:avLst>
                <a:gd fmla="val 50000" name="adj"/>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85623"/>
                </a:solidFill>
                <a:latin typeface="Calibri"/>
                <a:ea typeface="Calibri"/>
                <a:cs typeface="Calibri"/>
                <a:sym typeface="Calibri"/>
              </a:endParaRPr>
            </a:p>
          </p:txBody>
        </p:sp>
        <p:sp>
          <p:nvSpPr>
            <p:cNvPr id="410" name="Google Shape;410;p35"/>
            <p:cNvSpPr txBox="1"/>
            <p:nvPr/>
          </p:nvSpPr>
          <p:spPr>
            <a:xfrm>
              <a:off x="5421313" y="4958145"/>
              <a:ext cx="1054101" cy="2980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100">
                  <a:solidFill>
                    <a:schemeClr val="lt1"/>
                  </a:solidFill>
                  <a:latin typeface="Arial"/>
                  <a:ea typeface="Arial"/>
                  <a:cs typeface="Arial"/>
                  <a:sym typeface="Arial"/>
                </a:rPr>
                <a:t>Cadereyta II</a:t>
              </a:r>
              <a:endParaRPr/>
            </a:p>
          </p:txBody>
        </p:sp>
        <p:sp>
          <p:nvSpPr>
            <p:cNvPr id="411" name="Google Shape;411;p35"/>
            <p:cNvSpPr/>
            <p:nvPr/>
          </p:nvSpPr>
          <p:spPr>
            <a:xfrm>
              <a:off x="6456363" y="4670806"/>
              <a:ext cx="144462" cy="142875"/>
            </a:xfrm>
            <a:prstGeom prst="triangle">
              <a:avLst>
                <a:gd fmla="val 50000" name="adj"/>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85623"/>
                </a:solidFill>
                <a:latin typeface="Calibri"/>
                <a:ea typeface="Calibri"/>
                <a:cs typeface="Calibri"/>
                <a:sym typeface="Calibri"/>
              </a:endParaRPr>
            </a:p>
          </p:txBody>
        </p:sp>
        <p:sp>
          <p:nvSpPr>
            <p:cNvPr id="412" name="Google Shape;412;p35"/>
            <p:cNvSpPr txBox="1"/>
            <p:nvPr/>
          </p:nvSpPr>
          <p:spPr>
            <a:xfrm>
              <a:off x="6592889" y="4613654"/>
              <a:ext cx="947737" cy="2980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100">
                  <a:solidFill>
                    <a:schemeClr val="lt1"/>
                  </a:solidFill>
                  <a:latin typeface="Arial"/>
                  <a:ea typeface="Arial"/>
                  <a:cs typeface="Arial"/>
                  <a:sym typeface="Arial"/>
                </a:rPr>
                <a:t>Cadereyta I</a:t>
              </a:r>
              <a:endParaRPr/>
            </a:p>
          </p:txBody>
        </p:sp>
      </p:grpSp>
      <p:sp>
        <p:nvSpPr>
          <p:cNvPr id="413" name="Google Shape;413;p35"/>
          <p:cNvSpPr/>
          <p:nvPr/>
        </p:nvSpPr>
        <p:spPr>
          <a:xfrm>
            <a:off x="6499708" y="4907233"/>
            <a:ext cx="5423591" cy="1261884"/>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548135"/>
              </a:buClr>
              <a:buSzPts val="1600"/>
              <a:buFont typeface="Arial"/>
              <a:buChar char="•"/>
            </a:pPr>
            <a:r>
              <a:rPr lang="es-MX" sz="1600">
                <a:solidFill>
                  <a:schemeClr val="dk1"/>
                </a:solidFill>
                <a:latin typeface="Arial"/>
                <a:ea typeface="Arial"/>
                <a:cs typeface="Arial"/>
                <a:sym typeface="Arial"/>
              </a:rPr>
              <a:t>Volumen comprometido = 9,875 L/s</a:t>
            </a:r>
            <a:endParaRPr sz="1600">
              <a:solidFill>
                <a:schemeClr val="dk1"/>
              </a:solidFill>
              <a:latin typeface="Arial"/>
              <a:ea typeface="Arial"/>
              <a:cs typeface="Arial"/>
              <a:sym typeface="Arial"/>
            </a:endParaRPr>
          </a:p>
          <a:p>
            <a:pPr indent="-285750" lvl="0" marL="285750" marR="0" rtl="0" algn="l">
              <a:spcBef>
                <a:spcPts val="1200"/>
              </a:spcBef>
              <a:spcAft>
                <a:spcPts val="0"/>
              </a:spcAft>
              <a:buClr>
                <a:srgbClr val="548135"/>
              </a:buClr>
              <a:buSzPts val="2400"/>
              <a:buFont typeface="Arial"/>
              <a:buChar char="•"/>
            </a:pPr>
            <a:r>
              <a:rPr lang="es-MX" sz="2400">
                <a:solidFill>
                  <a:schemeClr val="dk1"/>
                </a:solidFill>
                <a:latin typeface="Arial"/>
                <a:ea typeface="Arial"/>
                <a:cs typeface="Arial"/>
                <a:sym typeface="Arial"/>
              </a:rPr>
              <a:t>Volumen disponible = 1,994 L/s</a:t>
            </a:r>
            <a:endParaRPr sz="2400">
              <a:solidFill>
                <a:schemeClr val="dk1"/>
              </a:solidFill>
              <a:latin typeface="Arial"/>
              <a:ea typeface="Arial"/>
              <a:cs typeface="Arial"/>
              <a:sym typeface="Arial"/>
            </a:endParaRPr>
          </a:p>
          <a:p>
            <a:pPr indent="0" lvl="1" marL="160338" marR="0" rtl="0" algn="l">
              <a:spcBef>
                <a:spcPts val="800"/>
              </a:spcBef>
              <a:spcAft>
                <a:spcPts val="0"/>
              </a:spcAft>
              <a:buNone/>
            </a:pPr>
            <a:r>
              <a:t/>
            </a:r>
            <a:endParaRPr b="0" i="0" sz="16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pic>
        <p:nvPicPr>
          <p:cNvPr descr="IWA_LOGO_white_background_RGB" id="418" name="Google Shape;418;p36"/>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419" name="Google Shape;419;p36"/>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420" name="Google Shape;420;p36"/>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421" name="Google Shape;421;p36"/>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422" name="Google Shape;422;p36"/>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423" name="Google Shape;423;p36"/>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424" name="Google Shape;424;p36"/>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425" name="Google Shape;425;p36"/>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426" name="Google Shape;426;p36"/>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427" name="Google Shape;427;p36"/>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428" name="Google Shape;428;p36"/>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sp>
        <p:nvSpPr>
          <p:cNvPr id="429" name="Google Shape;429;p36"/>
          <p:cNvSpPr/>
          <p:nvPr/>
        </p:nvSpPr>
        <p:spPr>
          <a:xfrm>
            <a:off x="401887" y="1260390"/>
            <a:ext cx="4848187" cy="42473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s-MX" sz="2400">
                <a:solidFill>
                  <a:schemeClr val="dk1"/>
                </a:solidFill>
                <a:latin typeface="Calibri"/>
                <a:ea typeface="Calibri"/>
                <a:cs typeface="Calibri"/>
                <a:sym typeface="Calibri"/>
              </a:rPr>
              <a:t>Distribución a través de línea de ART</a:t>
            </a:r>
            <a:endParaRPr/>
          </a:p>
        </p:txBody>
      </p:sp>
      <p:sp>
        <p:nvSpPr>
          <p:cNvPr id="430" name="Google Shape;430;p36"/>
          <p:cNvSpPr txBox="1"/>
          <p:nvPr/>
        </p:nvSpPr>
        <p:spPr>
          <a:xfrm>
            <a:off x="629008" y="2886598"/>
            <a:ext cx="3898900" cy="1277272"/>
          </a:xfrm>
          <a:prstGeom prst="rect">
            <a:avLst/>
          </a:prstGeom>
          <a:solidFill>
            <a:schemeClr val="lt1"/>
          </a:solidFill>
          <a:ln cap="flat" cmpd="sng" w="12700">
            <a:solidFill>
              <a:srgbClr val="F29B26"/>
            </a:solidFill>
            <a:prstDash val="solid"/>
            <a:miter lim="400000"/>
            <a:headEnd len="sm" w="sm" type="none"/>
            <a:tailEnd len="sm" w="sm" type="none"/>
          </a:ln>
        </p:spPr>
        <p:txBody>
          <a:bodyPr anchorCtr="0" anchor="t" bIns="22850" lIns="22850" spcFirstLastPara="1" rIns="22850" wrap="square" tIns="22850">
            <a:noAutofit/>
          </a:bodyPr>
          <a:lstStyle/>
          <a:p>
            <a:pPr indent="-285750" lvl="3" marL="285750" marR="0" rtl="0" algn="l">
              <a:spcBef>
                <a:spcPts val="0"/>
              </a:spcBef>
              <a:spcAft>
                <a:spcPts val="0"/>
              </a:spcAft>
              <a:buClr>
                <a:schemeClr val="accent5"/>
              </a:buClr>
              <a:buSzPts val="2000"/>
              <a:buFont typeface="Arial"/>
              <a:buChar char="•"/>
            </a:pPr>
            <a:r>
              <a:rPr b="1" i="0" lang="es-MX" sz="2000" u="none" cap="none" strike="noStrike">
                <a:solidFill>
                  <a:schemeClr val="accent5"/>
                </a:solidFill>
                <a:latin typeface="Calibri"/>
                <a:ea typeface="Calibri"/>
                <a:cs typeface="Calibri"/>
                <a:sym typeface="Calibri"/>
              </a:rPr>
              <a:t>10 líneas de ART</a:t>
            </a:r>
            <a:endParaRPr/>
          </a:p>
          <a:p>
            <a:pPr indent="-285750" lvl="3" marL="285750" marR="0" rtl="0" algn="l">
              <a:spcBef>
                <a:spcPts val="0"/>
              </a:spcBef>
              <a:spcAft>
                <a:spcPts val="0"/>
              </a:spcAft>
              <a:buClr>
                <a:schemeClr val="accent5"/>
              </a:buClr>
              <a:buSzPts val="2000"/>
              <a:buFont typeface="Arial"/>
              <a:buChar char="•"/>
            </a:pPr>
            <a:r>
              <a:rPr b="1" i="0" lang="es-MX" sz="2000" u="none" cap="none" strike="noStrike">
                <a:solidFill>
                  <a:schemeClr val="accent5"/>
                </a:solidFill>
                <a:latin typeface="Calibri"/>
                <a:ea typeface="Calibri"/>
                <a:cs typeface="Calibri"/>
                <a:sym typeface="Calibri"/>
              </a:rPr>
              <a:t>116 usuarios </a:t>
            </a:r>
            <a:r>
              <a:rPr b="0" i="0" lang="es-MX" sz="2000" u="none" cap="none" strike="noStrike">
                <a:solidFill>
                  <a:schemeClr val="accent5"/>
                </a:solidFill>
                <a:latin typeface="Calibri"/>
                <a:ea typeface="Calibri"/>
                <a:cs typeface="Calibri"/>
                <a:sym typeface="Calibri"/>
              </a:rPr>
              <a:t>de la red de ART</a:t>
            </a:r>
            <a:endParaRPr/>
          </a:p>
          <a:p>
            <a:pPr indent="-285750" lvl="1" marL="285750" marR="0" rtl="0" algn="l">
              <a:spcBef>
                <a:spcPts val="0"/>
              </a:spcBef>
              <a:spcAft>
                <a:spcPts val="0"/>
              </a:spcAft>
              <a:buClr>
                <a:schemeClr val="dk1"/>
              </a:buClr>
              <a:buSzPts val="2000"/>
              <a:buFont typeface="Arial"/>
              <a:buChar char="•"/>
            </a:pPr>
            <a:r>
              <a:rPr b="1" i="0" lang="es-MX" sz="2000" u="none" cap="none" strike="noStrike">
                <a:solidFill>
                  <a:schemeClr val="dk1"/>
                </a:solidFill>
                <a:latin typeface="Calibri"/>
                <a:ea typeface="Calibri"/>
                <a:cs typeface="Calibri"/>
                <a:sym typeface="Calibri"/>
              </a:rPr>
              <a:t>2,673.5 litros por segundo contratados</a:t>
            </a:r>
            <a:endParaRPr b="1" i="0" sz="2000" u="none" cap="none" strike="noStrike">
              <a:solidFill>
                <a:schemeClr val="accent5"/>
              </a:solidFill>
              <a:latin typeface="Calibri"/>
              <a:ea typeface="Calibri"/>
              <a:cs typeface="Calibri"/>
              <a:sym typeface="Calibri"/>
            </a:endParaRPr>
          </a:p>
        </p:txBody>
      </p:sp>
      <p:sp>
        <p:nvSpPr>
          <p:cNvPr id="431" name="Google Shape;431;p36"/>
          <p:cNvSpPr/>
          <p:nvPr/>
        </p:nvSpPr>
        <p:spPr>
          <a:xfrm>
            <a:off x="629008" y="2587563"/>
            <a:ext cx="3898900" cy="292387"/>
          </a:xfrm>
          <a:prstGeom prst="rect">
            <a:avLst/>
          </a:prstGeom>
          <a:solidFill>
            <a:srgbClr val="F29B26"/>
          </a:solidFill>
          <a:ln cap="flat" cmpd="sng" w="12700">
            <a:solidFill>
              <a:srgbClr val="F29B26"/>
            </a:solidFill>
            <a:prstDash val="solid"/>
            <a:miter lim="800000"/>
            <a:headEnd len="sm" w="sm" type="none"/>
            <a:tailEnd len="sm" w="sm" type="none"/>
          </a:ln>
        </p:spPr>
        <p:txBody>
          <a:bodyPr anchorCtr="0" anchor="ctr" bIns="22850" lIns="22850" spcFirstLastPara="1" rIns="22850" wrap="square" tIns="22850">
            <a:noAutofit/>
          </a:bodyPr>
          <a:lstStyle/>
          <a:p>
            <a:pPr indent="0" lvl="0" marL="0" marR="0" rtl="0" algn="ctr">
              <a:spcBef>
                <a:spcPts val="0"/>
              </a:spcBef>
              <a:spcAft>
                <a:spcPts val="0"/>
              </a:spcAft>
              <a:buNone/>
            </a:pPr>
            <a:r>
              <a:rPr b="1" lang="es-MX" sz="1600">
                <a:solidFill>
                  <a:schemeClr val="accent5"/>
                </a:solidFill>
                <a:latin typeface="Calibri"/>
                <a:ea typeface="Calibri"/>
                <a:cs typeface="Calibri"/>
                <a:sym typeface="Calibri"/>
              </a:rPr>
              <a:t>TOTAL</a:t>
            </a:r>
            <a:endParaRPr/>
          </a:p>
        </p:txBody>
      </p:sp>
      <p:pic>
        <p:nvPicPr>
          <p:cNvPr id="432" name="Google Shape;432;p36"/>
          <p:cNvPicPr preferRelativeResize="0"/>
          <p:nvPr/>
        </p:nvPicPr>
        <p:blipFill rotWithShape="1">
          <a:blip r:embed="rId10">
            <a:alphaModFix/>
          </a:blip>
          <a:srcRect b="0" l="0" r="0" t="0"/>
          <a:stretch/>
        </p:blipFill>
        <p:spPr>
          <a:xfrm>
            <a:off x="5852679" y="1290777"/>
            <a:ext cx="5279452" cy="46413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32"/>
                                        </p:tgtEl>
                                        <p:attrNameLst>
                                          <p:attrName>style.visibility</p:attrName>
                                        </p:attrNameLst>
                                      </p:cBhvr>
                                      <p:to>
                                        <p:strVal val="visible"/>
                                      </p:to>
                                    </p:set>
                                    <p:anim calcmode="lin" valueType="num">
                                      <p:cBhvr additive="base">
                                        <p:cTn dur="500"/>
                                        <p:tgtEl>
                                          <p:spTgt spid="43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9"/>
                                        </p:tgtEl>
                                        <p:attrNameLst>
                                          <p:attrName>style.visibility</p:attrName>
                                        </p:attrNameLst>
                                      </p:cBhvr>
                                      <p:to>
                                        <p:strVal val="visible"/>
                                      </p:to>
                                    </p:set>
                                    <p:anim calcmode="lin" valueType="num">
                                      <p:cBhvr additive="base">
                                        <p:cTn dur="500"/>
                                        <p:tgtEl>
                                          <p:spTgt spid="4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30"/>
                                        </p:tgtEl>
                                        <p:attrNameLst>
                                          <p:attrName>style.visibility</p:attrName>
                                        </p:attrNameLst>
                                      </p:cBhvr>
                                      <p:to>
                                        <p:strVal val="visible"/>
                                      </p:to>
                                    </p:set>
                                    <p:anim calcmode="lin" valueType="num">
                                      <p:cBhvr additive="base">
                                        <p:cTn dur="500"/>
                                        <p:tgtEl>
                                          <p:spTgt spid="43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31"/>
                                        </p:tgtEl>
                                        <p:attrNameLst>
                                          <p:attrName>style.visibility</p:attrName>
                                        </p:attrNameLst>
                                      </p:cBhvr>
                                      <p:to>
                                        <p:strVal val="visible"/>
                                      </p:to>
                                    </p:set>
                                    <p:anim calcmode="lin" valueType="num">
                                      <p:cBhvr additive="base">
                                        <p:cTn dur="500"/>
                                        <p:tgtEl>
                                          <p:spTgt spid="43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pic>
        <p:nvPicPr>
          <p:cNvPr descr="IWA_LOGO_white_background_RGB" id="437" name="Google Shape;437;p37"/>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438" name="Google Shape;438;p37"/>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439" name="Google Shape;439;p37"/>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440" name="Google Shape;440;p37"/>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441" name="Google Shape;441;p37"/>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442" name="Google Shape;442;p37"/>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443" name="Google Shape;443;p37"/>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444" name="Google Shape;444;p37"/>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445" name="Google Shape;445;p37"/>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446" name="Google Shape;446;p37"/>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447" name="Google Shape;447;p37"/>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grpSp>
        <p:nvGrpSpPr>
          <p:cNvPr id="448" name="Google Shape;448;p37"/>
          <p:cNvGrpSpPr/>
          <p:nvPr/>
        </p:nvGrpSpPr>
        <p:grpSpPr>
          <a:xfrm>
            <a:off x="2114777" y="1210174"/>
            <a:ext cx="7494534" cy="5389203"/>
            <a:chOff x="1104936" y="1073649"/>
            <a:chExt cx="8324456" cy="5647826"/>
          </a:xfrm>
        </p:grpSpPr>
        <p:pic>
          <p:nvPicPr>
            <p:cNvPr id="449" name="Google Shape;449;p37"/>
            <p:cNvPicPr preferRelativeResize="0"/>
            <p:nvPr/>
          </p:nvPicPr>
          <p:blipFill rotWithShape="1">
            <a:blip r:embed="rId10">
              <a:alphaModFix/>
            </a:blip>
            <a:srcRect b="0" l="0" r="0" t="0"/>
            <a:stretch/>
          </p:blipFill>
          <p:spPr>
            <a:xfrm>
              <a:off x="1137080" y="1073649"/>
              <a:ext cx="8292312" cy="5647826"/>
            </a:xfrm>
            <a:prstGeom prst="rect">
              <a:avLst/>
            </a:prstGeom>
            <a:noFill/>
            <a:ln>
              <a:noFill/>
            </a:ln>
          </p:spPr>
        </p:pic>
        <p:sp>
          <p:nvSpPr>
            <p:cNvPr id="450" name="Google Shape;450;p37"/>
            <p:cNvSpPr txBox="1"/>
            <p:nvPr/>
          </p:nvSpPr>
          <p:spPr>
            <a:xfrm>
              <a:off x="1104936" y="5600700"/>
              <a:ext cx="4178300" cy="600164"/>
            </a:xfrm>
            <a:prstGeom prst="rect">
              <a:avLst/>
            </a:prstGeom>
            <a:noFill/>
            <a:ln>
              <a:noFill/>
            </a:ln>
          </p:spPr>
          <p:txBody>
            <a:bodyPr anchorCtr="0" anchor="t" bIns="22850" lIns="22850" spcFirstLastPara="1" rIns="22850" wrap="square" tIns="22850">
              <a:noAutofit/>
            </a:bodyPr>
            <a:lstStyle/>
            <a:p>
              <a:pPr indent="0" lvl="0" marL="0" marR="0" rtl="0" algn="ctr">
                <a:spcBef>
                  <a:spcPts val="0"/>
                </a:spcBef>
                <a:spcAft>
                  <a:spcPts val="0"/>
                </a:spcAft>
                <a:buNone/>
              </a:pPr>
              <a:r>
                <a:rPr b="1" lang="es-MX" sz="1800">
                  <a:solidFill>
                    <a:schemeClr val="accent5"/>
                  </a:solidFill>
                  <a:latin typeface="Calibri"/>
                  <a:ea typeface="Calibri"/>
                  <a:cs typeface="Calibri"/>
                  <a:sym typeface="Calibri"/>
                </a:rPr>
                <a:t>Distribución gráfica de las líneas de agua residual tratada</a:t>
              </a:r>
              <a:endParaRPr/>
            </a:p>
          </p:txBody>
        </p:sp>
      </p:grpSp>
      <p:sp>
        <p:nvSpPr>
          <p:cNvPr id="451" name="Google Shape;451;p37"/>
          <p:cNvSpPr/>
          <p:nvPr/>
        </p:nvSpPr>
        <p:spPr>
          <a:xfrm>
            <a:off x="5804460" y="203861"/>
            <a:ext cx="3606669" cy="75713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lang="es-MX" sz="2400">
                <a:solidFill>
                  <a:schemeClr val="dk1"/>
                </a:solidFill>
                <a:latin typeface="Calibri"/>
                <a:ea typeface="Calibri"/>
                <a:cs typeface="Calibri"/>
                <a:sym typeface="Calibri"/>
              </a:rPr>
              <a:t>Distribución a través de la red de líneas de ART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5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pic>
        <p:nvPicPr>
          <p:cNvPr descr="IWA_LOGO_white_background_RGB" id="456" name="Google Shape;456;p38"/>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457" name="Google Shape;457;p38"/>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458" name="Google Shape;458;p38"/>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459" name="Google Shape;459;p38"/>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460" name="Google Shape;460;p38"/>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461" name="Google Shape;461;p38"/>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462" name="Google Shape;462;p38"/>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463" name="Google Shape;463;p38"/>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464" name="Google Shape;464;p38"/>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465" name="Google Shape;465;p38"/>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466" name="Google Shape;466;p38"/>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sp>
        <p:nvSpPr>
          <p:cNvPr id="467" name="Google Shape;467;p38"/>
          <p:cNvSpPr/>
          <p:nvPr/>
        </p:nvSpPr>
        <p:spPr>
          <a:xfrm>
            <a:off x="5962254" y="419699"/>
            <a:ext cx="306346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chemeClr val="dk1"/>
                </a:solidFill>
                <a:latin typeface="Arial"/>
                <a:ea typeface="Arial"/>
                <a:cs typeface="Arial"/>
                <a:sym typeface="Arial"/>
              </a:rPr>
              <a:t>Benefíciate del ART</a:t>
            </a:r>
            <a:endParaRPr/>
          </a:p>
        </p:txBody>
      </p:sp>
      <p:sp>
        <p:nvSpPr>
          <p:cNvPr id="468" name="Google Shape;468;p38"/>
          <p:cNvSpPr/>
          <p:nvPr/>
        </p:nvSpPr>
        <p:spPr>
          <a:xfrm>
            <a:off x="227115" y="1217439"/>
            <a:ext cx="7090115" cy="419559"/>
          </a:xfrm>
          <a:prstGeom prst="rect">
            <a:avLst/>
          </a:prstGeom>
          <a:noFill/>
          <a:ln>
            <a:noFill/>
          </a:ln>
        </p:spPr>
        <p:txBody>
          <a:bodyPr anchorCtr="0" anchor="t" bIns="108725" lIns="108725" spcFirstLastPara="1" rIns="108725" wrap="square" tIns="108725">
            <a:noAutofit/>
          </a:bodyPr>
          <a:lstStyle/>
          <a:p>
            <a:pPr indent="0" lvl="0" marL="0" marR="0" rtl="0" algn="ctr">
              <a:lnSpc>
                <a:spcPct val="120000"/>
              </a:lnSpc>
              <a:spcBef>
                <a:spcPts val="0"/>
              </a:spcBef>
              <a:spcAft>
                <a:spcPts val="0"/>
              </a:spcAft>
              <a:buNone/>
            </a:pPr>
            <a:r>
              <a:rPr lang="es-MX" sz="1600">
                <a:solidFill>
                  <a:schemeClr val="dk1"/>
                </a:solidFill>
                <a:latin typeface="Arial"/>
                <a:ea typeface="Arial"/>
                <a:cs typeface="Arial"/>
                <a:sym typeface="Arial"/>
              </a:rPr>
              <a:t>Descubre cómo el uso de ART impacta positivamente a tu negocio</a:t>
            </a:r>
            <a:endParaRPr sz="1600">
              <a:solidFill>
                <a:schemeClr val="dk1"/>
              </a:solidFill>
              <a:latin typeface="Arial"/>
              <a:ea typeface="Arial"/>
              <a:cs typeface="Arial"/>
              <a:sym typeface="Arial"/>
            </a:endParaRPr>
          </a:p>
        </p:txBody>
      </p:sp>
      <p:grpSp>
        <p:nvGrpSpPr>
          <p:cNvPr id="469" name="Google Shape;469;p38"/>
          <p:cNvGrpSpPr/>
          <p:nvPr/>
        </p:nvGrpSpPr>
        <p:grpSpPr>
          <a:xfrm>
            <a:off x="210323" y="2092738"/>
            <a:ext cx="4038795" cy="1117881"/>
            <a:chOff x="-1" y="0"/>
            <a:chExt cx="5456721" cy="1510343"/>
          </a:xfrm>
        </p:grpSpPr>
        <p:sp>
          <p:nvSpPr>
            <p:cNvPr id="470" name="Google Shape;470;p38"/>
            <p:cNvSpPr/>
            <p:nvPr/>
          </p:nvSpPr>
          <p:spPr>
            <a:xfrm>
              <a:off x="1552434" y="0"/>
              <a:ext cx="3904286" cy="133065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Disponibilidad</a:t>
              </a:r>
              <a:r>
                <a:rPr lang="es-MX" sz="16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s-MX" sz="1600">
                  <a:solidFill>
                    <a:schemeClr val="dk1"/>
                  </a:solidFill>
                  <a:latin typeface="Calibri"/>
                  <a:ea typeface="Calibri"/>
                  <a:cs typeface="Calibri"/>
                  <a:sym typeface="Calibri"/>
                </a:rPr>
                <a:t>Suministro continuo 24/7 </a:t>
              </a:r>
              <a:r>
                <a:rPr lang="es-MX" sz="1600">
                  <a:solidFill>
                    <a:schemeClr val="dk1"/>
                  </a:solidFill>
                  <a:latin typeface="Calibri"/>
                  <a:ea typeface="Calibri"/>
                  <a:cs typeface="Calibri"/>
                  <a:sym typeface="Calibri"/>
                </a:rPr>
                <a:t>que no está condicionado a cambios climáticos</a:t>
              </a:r>
              <a:endParaRPr sz="1600">
                <a:solidFill>
                  <a:schemeClr val="dk1"/>
                </a:solidFill>
                <a:latin typeface="Calibri"/>
                <a:ea typeface="Calibri"/>
                <a:cs typeface="Calibri"/>
                <a:sym typeface="Calibri"/>
              </a:endParaRPr>
            </a:p>
          </p:txBody>
        </p:sp>
        <p:grpSp>
          <p:nvGrpSpPr>
            <p:cNvPr id="471" name="Google Shape;471;p38"/>
            <p:cNvGrpSpPr/>
            <p:nvPr/>
          </p:nvGrpSpPr>
          <p:grpSpPr>
            <a:xfrm>
              <a:off x="-1" y="197547"/>
              <a:ext cx="1312456" cy="1312796"/>
              <a:chOff x="-1" y="0"/>
              <a:chExt cx="1312454" cy="1312794"/>
            </a:xfrm>
          </p:grpSpPr>
          <p:sp>
            <p:nvSpPr>
              <p:cNvPr id="472" name="Google Shape;472;p38"/>
              <p:cNvSpPr/>
              <p:nvPr/>
            </p:nvSpPr>
            <p:spPr>
              <a:xfrm>
                <a:off x="-1" y="0"/>
                <a:ext cx="1312454" cy="1312794"/>
              </a:xfrm>
              <a:prstGeom prst="ellipse">
                <a:avLst/>
              </a:prstGeom>
              <a:solidFill>
                <a:schemeClr val="accent1"/>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73" name="Google Shape;473;p38"/>
              <p:cNvSpPr/>
              <p:nvPr/>
            </p:nvSpPr>
            <p:spPr>
              <a:xfrm>
                <a:off x="329569" y="284539"/>
                <a:ext cx="692993" cy="693172"/>
              </a:xfrm>
              <a:custGeom>
                <a:rect b="b" l="l" r="r" t="t"/>
                <a:pathLst>
                  <a:path extrusionOk="0" h="21600" w="21600">
                    <a:moveTo>
                      <a:pt x="10849" y="5426"/>
                    </a:moveTo>
                    <a:cubicBezTo>
                      <a:pt x="11834" y="5426"/>
                      <a:pt x="12623" y="6313"/>
                      <a:pt x="12623" y="7301"/>
                    </a:cubicBezTo>
                    <a:cubicBezTo>
                      <a:pt x="12623" y="8286"/>
                      <a:pt x="11834" y="9075"/>
                      <a:pt x="10849" y="9075"/>
                    </a:cubicBezTo>
                    <a:cubicBezTo>
                      <a:pt x="9864" y="9075"/>
                      <a:pt x="8977" y="8286"/>
                      <a:pt x="8977" y="7301"/>
                    </a:cubicBezTo>
                    <a:cubicBezTo>
                      <a:pt x="8977" y="6313"/>
                      <a:pt x="9864" y="5426"/>
                      <a:pt x="10849" y="5426"/>
                    </a:cubicBezTo>
                    <a:close/>
                    <a:moveTo>
                      <a:pt x="21600" y="593"/>
                    </a:moveTo>
                    <a:cubicBezTo>
                      <a:pt x="20318" y="7992"/>
                      <a:pt x="20318" y="7992"/>
                      <a:pt x="20318" y="7992"/>
                    </a:cubicBezTo>
                    <a:cubicBezTo>
                      <a:pt x="17162" y="7497"/>
                      <a:pt x="17162" y="7497"/>
                      <a:pt x="17162" y="7497"/>
                    </a:cubicBezTo>
                    <a:cubicBezTo>
                      <a:pt x="17654" y="4047"/>
                      <a:pt x="17654" y="4047"/>
                      <a:pt x="17654" y="4047"/>
                    </a:cubicBezTo>
                    <a:cubicBezTo>
                      <a:pt x="17260" y="4047"/>
                      <a:pt x="16767" y="3946"/>
                      <a:pt x="16174" y="3946"/>
                    </a:cubicBezTo>
                    <a:cubicBezTo>
                      <a:pt x="16174" y="8188"/>
                      <a:pt x="16174" y="8188"/>
                      <a:pt x="16174" y="8188"/>
                    </a:cubicBezTo>
                    <a:cubicBezTo>
                      <a:pt x="16174" y="8286"/>
                      <a:pt x="16174" y="8485"/>
                      <a:pt x="16076" y="8583"/>
                    </a:cubicBezTo>
                    <a:lnTo>
                      <a:pt x="16076" y="8680"/>
                    </a:lnTo>
                    <a:cubicBezTo>
                      <a:pt x="14005" y="11834"/>
                      <a:pt x="14005" y="11834"/>
                      <a:pt x="14005" y="11834"/>
                    </a:cubicBezTo>
                    <a:cubicBezTo>
                      <a:pt x="13412" y="13513"/>
                      <a:pt x="13412" y="13513"/>
                      <a:pt x="13412" y="13513"/>
                    </a:cubicBezTo>
                    <a:cubicBezTo>
                      <a:pt x="16471" y="14400"/>
                      <a:pt x="16471" y="14400"/>
                      <a:pt x="16471" y="14400"/>
                    </a:cubicBezTo>
                    <a:cubicBezTo>
                      <a:pt x="16471" y="14400"/>
                      <a:pt x="16471" y="14400"/>
                      <a:pt x="16373" y="14498"/>
                    </a:cubicBezTo>
                    <a:cubicBezTo>
                      <a:pt x="16471" y="14498"/>
                      <a:pt x="16471" y="14498"/>
                      <a:pt x="16471" y="14498"/>
                    </a:cubicBezTo>
                    <a:cubicBezTo>
                      <a:pt x="16865" y="14596"/>
                      <a:pt x="17162" y="14990"/>
                      <a:pt x="17064" y="15486"/>
                    </a:cubicBezTo>
                    <a:cubicBezTo>
                      <a:pt x="16174" y="20909"/>
                      <a:pt x="16174" y="20909"/>
                      <a:pt x="16174" y="20909"/>
                    </a:cubicBezTo>
                    <a:cubicBezTo>
                      <a:pt x="16076" y="21303"/>
                      <a:pt x="15779" y="21600"/>
                      <a:pt x="15287" y="21600"/>
                    </a:cubicBezTo>
                    <a:lnTo>
                      <a:pt x="15189" y="21600"/>
                    </a:lnTo>
                    <a:cubicBezTo>
                      <a:pt x="14697" y="21502"/>
                      <a:pt x="14302" y="21108"/>
                      <a:pt x="14400" y="20615"/>
                    </a:cubicBezTo>
                    <a:cubicBezTo>
                      <a:pt x="15189" y="16076"/>
                      <a:pt x="15189" y="16076"/>
                      <a:pt x="15189" y="16076"/>
                    </a:cubicBezTo>
                    <a:cubicBezTo>
                      <a:pt x="11146" y="16174"/>
                      <a:pt x="11146" y="16174"/>
                      <a:pt x="11146" y="16174"/>
                    </a:cubicBezTo>
                    <a:cubicBezTo>
                      <a:pt x="8188" y="18346"/>
                      <a:pt x="8188" y="18346"/>
                      <a:pt x="8188" y="18346"/>
                    </a:cubicBezTo>
                    <a:cubicBezTo>
                      <a:pt x="7891" y="18642"/>
                      <a:pt x="7891" y="18642"/>
                      <a:pt x="7891" y="18642"/>
                    </a:cubicBezTo>
                    <a:cubicBezTo>
                      <a:pt x="7793" y="18740"/>
                      <a:pt x="7793" y="18740"/>
                      <a:pt x="7696" y="18838"/>
                    </a:cubicBezTo>
                    <a:cubicBezTo>
                      <a:pt x="3157" y="21502"/>
                      <a:pt x="3157" y="21502"/>
                      <a:pt x="3157" y="21502"/>
                    </a:cubicBezTo>
                    <a:cubicBezTo>
                      <a:pt x="3059" y="21600"/>
                      <a:pt x="2863" y="21600"/>
                      <a:pt x="2762" y="21600"/>
                    </a:cubicBezTo>
                    <a:cubicBezTo>
                      <a:pt x="2468" y="21600"/>
                      <a:pt x="2172" y="21502"/>
                      <a:pt x="1973" y="21205"/>
                    </a:cubicBezTo>
                    <a:cubicBezTo>
                      <a:pt x="1679" y="20713"/>
                      <a:pt x="1875" y="20221"/>
                      <a:pt x="2270" y="19924"/>
                    </a:cubicBezTo>
                    <a:cubicBezTo>
                      <a:pt x="6215" y="17557"/>
                      <a:pt x="6215" y="17557"/>
                      <a:pt x="6215" y="17557"/>
                    </a:cubicBezTo>
                    <a:cubicBezTo>
                      <a:pt x="8977" y="14400"/>
                      <a:pt x="8977" y="14400"/>
                      <a:pt x="8977" y="14400"/>
                    </a:cubicBezTo>
                    <a:cubicBezTo>
                      <a:pt x="8090" y="11736"/>
                      <a:pt x="8090" y="11736"/>
                      <a:pt x="8090" y="11736"/>
                    </a:cubicBezTo>
                    <a:cubicBezTo>
                      <a:pt x="5625" y="8680"/>
                      <a:pt x="5625" y="8680"/>
                      <a:pt x="5625" y="8680"/>
                    </a:cubicBezTo>
                    <a:cubicBezTo>
                      <a:pt x="5524" y="8485"/>
                      <a:pt x="5426" y="8387"/>
                      <a:pt x="5426" y="8188"/>
                    </a:cubicBezTo>
                    <a:cubicBezTo>
                      <a:pt x="5426" y="3946"/>
                      <a:pt x="5426" y="3946"/>
                      <a:pt x="5426" y="3946"/>
                    </a:cubicBezTo>
                    <a:cubicBezTo>
                      <a:pt x="4836" y="3946"/>
                      <a:pt x="4340" y="4047"/>
                      <a:pt x="3946" y="4144"/>
                    </a:cubicBezTo>
                    <a:cubicBezTo>
                      <a:pt x="4441" y="7497"/>
                      <a:pt x="4441" y="7497"/>
                      <a:pt x="4441" y="7497"/>
                    </a:cubicBezTo>
                    <a:cubicBezTo>
                      <a:pt x="1285" y="8090"/>
                      <a:pt x="1285" y="8090"/>
                      <a:pt x="1285" y="8090"/>
                    </a:cubicBezTo>
                    <a:cubicBezTo>
                      <a:pt x="0" y="593"/>
                      <a:pt x="0" y="593"/>
                      <a:pt x="0" y="593"/>
                    </a:cubicBezTo>
                    <a:cubicBezTo>
                      <a:pt x="3258" y="101"/>
                      <a:pt x="3258" y="101"/>
                      <a:pt x="3258" y="101"/>
                    </a:cubicBezTo>
                    <a:cubicBezTo>
                      <a:pt x="3750" y="3258"/>
                      <a:pt x="3750" y="3258"/>
                      <a:pt x="3750" y="3258"/>
                    </a:cubicBezTo>
                    <a:cubicBezTo>
                      <a:pt x="4340" y="3157"/>
                      <a:pt x="5031" y="3059"/>
                      <a:pt x="5723" y="2961"/>
                    </a:cubicBezTo>
                    <a:cubicBezTo>
                      <a:pt x="5918" y="2863"/>
                      <a:pt x="6117" y="2762"/>
                      <a:pt x="6313" y="2762"/>
                    </a:cubicBezTo>
                    <a:cubicBezTo>
                      <a:pt x="6512" y="2762"/>
                      <a:pt x="6610" y="2863"/>
                      <a:pt x="6809" y="2863"/>
                    </a:cubicBezTo>
                    <a:cubicBezTo>
                      <a:pt x="7992" y="2863"/>
                      <a:pt x="9274" y="2762"/>
                      <a:pt x="10849" y="2762"/>
                    </a:cubicBezTo>
                    <a:cubicBezTo>
                      <a:pt x="12329" y="2762"/>
                      <a:pt x="13709" y="2863"/>
                      <a:pt x="14892" y="2863"/>
                    </a:cubicBezTo>
                    <a:cubicBezTo>
                      <a:pt x="14990" y="2863"/>
                      <a:pt x="15091" y="2762"/>
                      <a:pt x="15287" y="2762"/>
                    </a:cubicBezTo>
                    <a:cubicBezTo>
                      <a:pt x="15486" y="2762"/>
                      <a:pt x="15682" y="2863"/>
                      <a:pt x="15880" y="2961"/>
                    </a:cubicBezTo>
                    <a:cubicBezTo>
                      <a:pt x="16670" y="3059"/>
                      <a:pt x="17260" y="3157"/>
                      <a:pt x="17853" y="3157"/>
                    </a:cubicBezTo>
                    <a:cubicBezTo>
                      <a:pt x="18346" y="0"/>
                      <a:pt x="18346" y="0"/>
                      <a:pt x="18346" y="0"/>
                    </a:cubicBezTo>
                    <a:lnTo>
                      <a:pt x="21600" y="593"/>
                    </a:lnTo>
                    <a:close/>
                    <a:moveTo>
                      <a:pt x="14400" y="3750"/>
                    </a:moveTo>
                    <a:cubicBezTo>
                      <a:pt x="13314" y="3750"/>
                      <a:pt x="12130" y="3652"/>
                      <a:pt x="10849" y="3652"/>
                    </a:cubicBezTo>
                    <a:cubicBezTo>
                      <a:pt x="9470" y="3652"/>
                      <a:pt x="8286" y="3750"/>
                      <a:pt x="7203" y="3750"/>
                    </a:cubicBezTo>
                    <a:cubicBezTo>
                      <a:pt x="7203" y="7793"/>
                      <a:pt x="7203" y="7793"/>
                      <a:pt x="7203" y="7793"/>
                    </a:cubicBezTo>
                    <a:cubicBezTo>
                      <a:pt x="9965" y="9965"/>
                      <a:pt x="9965" y="9965"/>
                      <a:pt x="9965" y="9965"/>
                    </a:cubicBezTo>
                    <a:cubicBezTo>
                      <a:pt x="11736" y="9965"/>
                      <a:pt x="11736" y="9965"/>
                      <a:pt x="11736" y="9965"/>
                    </a:cubicBezTo>
                    <a:cubicBezTo>
                      <a:pt x="14400" y="7793"/>
                      <a:pt x="14400" y="7793"/>
                      <a:pt x="14400" y="7793"/>
                    </a:cubicBezTo>
                    <a:lnTo>
                      <a:pt x="14400" y="3750"/>
                    </a:lnTo>
                    <a:close/>
                  </a:path>
                </a:pathLst>
              </a:custGeom>
              <a:solidFill>
                <a:srgbClr val="FFFFFF"/>
              </a:solid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474" name="Google Shape;474;p38"/>
          <p:cNvGrpSpPr/>
          <p:nvPr/>
        </p:nvGrpSpPr>
        <p:grpSpPr>
          <a:xfrm>
            <a:off x="7938147" y="2103121"/>
            <a:ext cx="4048583" cy="1100325"/>
            <a:chOff x="0" y="0"/>
            <a:chExt cx="5557227" cy="1510344"/>
          </a:xfrm>
        </p:grpSpPr>
        <p:sp>
          <p:nvSpPr>
            <p:cNvPr id="475" name="Google Shape;475;p38"/>
            <p:cNvSpPr/>
            <p:nvPr/>
          </p:nvSpPr>
          <p:spPr>
            <a:xfrm>
              <a:off x="1552434" y="0"/>
              <a:ext cx="4004793" cy="135188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Calidad</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600">
                  <a:solidFill>
                    <a:schemeClr val="dk1"/>
                  </a:solidFill>
                  <a:latin typeface="Calibri"/>
                  <a:ea typeface="Calibri"/>
                  <a:cs typeface="Calibri"/>
                  <a:sym typeface="Calibri"/>
                </a:rPr>
                <a:t>Suministro que cumple con la </a:t>
              </a:r>
              <a:r>
                <a:rPr b="1" lang="es-MX" sz="1600">
                  <a:solidFill>
                    <a:schemeClr val="dk1"/>
                  </a:solidFill>
                  <a:latin typeface="Calibri"/>
                  <a:ea typeface="Calibri"/>
                  <a:cs typeface="Calibri"/>
                  <a:sym typeface="Calibri"/>
                </a:rPr>
                <a:t>NOM-003-SEMARNAT-1997</a:t>
              </a:r>
              <a:r>
                <a:rPr lang="es-MX" sz="1600">
                  <a:solidFill>
                    <a:schemeClr val="dk1"/>
                  </a:solidFill>
                  <a:latin typeface="Calibri"/>
                  <a:ea typeface="Calibri"/>
                  <a:cs typeface="Calibri"/>
                  <a:sym typeface="Calibri"/>
                </a:rPr>
                <a:t> de reúso del agua</a:t>
              </a:r>
              <a:endParaRPr sz="1600">
                <a:solidFill>
                  <a:schemeClr val="dk1"/>
                </a:solidFill>
                <a:latin typeface="Calibri"/>
                <a:ea typeface="Calibri"/>
                <a:cs typeface="Calibri"/>
                <a:sym typeface="Calibri"/>
              </a:endParaRPr>
            </a:p>
          </p:txBody>
        </p:sp>
        <p:grpSp>
          <p:nvGrpSpPr>
            <p:cNvPr id="476" name="Google Shape;476;p38"/>
            <p:cNvGrpSpPr/>
            <p:nvPr/>
          </p:nvGrpSpPr>
          <p:grpSpPr>
            <a:xfrm>
              <a:off x="0" y="197547"/>
              <a:ext cx="1312456" cy="1312797"/>
              <a:chOff x="0" y="0"/>
              <a:chExt cx="1312455" cy="1312795"/>
            </a:xfrm>
          </p:grpSpPr>
          <p:grpSp>
            <p:nvGrpSpPr>
              <p:cNvPr id="477" name="Google Shape;477;p38"/>
              <p:cNvGrpSpPr/>
              <p:nvPr/>
            </p:nvGrpSpPr>
            <p:grpSpPr>
              <a:xfrm>
                <a:off x="0" y="0"/>
                <a:ext cx="1312455" cy="1312795"/>
                <a:chOff x="0" y="0"/>
                <a:chExt cx="1312454" cy="1312794"/>
              </a:xfrm>
            </p:grpSpPr>
            <p:sp>
              <p:nvSpPr>
                <p:cNvPr id="478" name="Google Shape;478;p38"/>
                <p:cNvSpPr/>
                <p:nvPr/>
              </p:nvSpPr>
              <p:spPr>
                <a:xfrm>
                  <a:off x="0" y="0"/>
                  <a:ext cx="1312454" cy="1312794"/>
                </a:xfrm>
                <a:prstGeom prst="ellipse">
                  <a:avLst/>
                </a:prstGeom>
                <a:solidFill>
                  <a:schemeClr val="accent2"/>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79" name="Google Shape;479;p38"/>
                <p:cNvSpPr/>
                <p:nvPr/>
              </p:nvSpPr>
              <p:spPr>
                <a:xfrm>
                  <a:off x="192204" y="339576"/>
                  <a:ext cx="928046" cy="633642"/>
                </a:xfrm>
                <a:prstGeom prst="rect">
                  <a:avLst/>
                </a:prstGeom>
                <a:noFill/>
                <a:ln>
                  <a:noFill/>
                </a:ln>
              </p:spPr>
              <p:txBody>
                <a:bodyPr anchorCtr="0" anchor="ctr" bIns="91400" lIns="91400" spcFirstLastPara="1" rIns="91400" wrap="square" tIns="91400">
                  <a:noAutofit/>
                </a:bodyPr>
                <a:lstStyle/>
                <a:p>
                  <a:pPr indent="0" lvl="0" marL="0" marR="0" rtl="0" algn="ctr">
                    <a:spcBef>
                      <a:spcPts val="0"/>
                    </a:spcBef>
                    <a:spcAft>
                      <a:spcPts val="0"/>
                    </a:spcAft>
                    <a:buNone/>
                  </a:pPr>
                  <a:r>
                    <a:rPr lang="es-MX" sz="1800">
                      <a:solidFill>
                        <a:srgbClr val="FFFFFF"/>
                      </a:solidFill>
                      <a:latin typeface="Calibri"/>
                      <a:ea typeface="Calibri"/>
                      <a:cs typeface="Calibri"/>
                      <a:sym typeface="Calibri"/>
                    </a:rPr>
                    <a:t> </a:t>
                  </a:r>
                  <a:endParaRPr/>
                </a:p>
              </p:txBody>
            </p:sp>
          </p:grpSp>
          <p:sp>
            <p:nvSpPr>
              <p:cNvPr id="480" name="Google Shape;480;p38"/>
              <p:cNvSpPr/>
              <p:nvPr/>
            </p:nvSpPr>
            <p:spPr>
              <a:xfrm>
                <a:off x="370976" y="385030"/>
                <a:ext cx="646786" cy="492771"/>
              </a:xfrm>
              <a:custGeom>
                <a:rect b="b" l="l" r="r" t="t"/>
                <a:pathLst>
                  <a:path extrusionOk="0" h="20678" w="20837">
                    <a:moveTo>
                      <a:pt x="9926" y="9383"/>
                    </a:moveTo>
                    <a:cubicBezTo>
                      <a:pt x="9054" y="9101"/>
                      <a:pt x="9054" y="9101"/>
                      <a:pt x="9054" y="9101"/>
                    </a:cubicBezTo>
                    <a:cubicBezTo>
                      <a:pt x="8399" y="7961"/>
                      <a:pt x="8399" y="7961"/>
                      <a:pt x="8399" y="7961"/>
                    </a:cubicBezTo>
                    <a:cubicBezTo>
                      <a:pt x="7966" y="8243"/>
                      <a:pt x="7966" y="8243"/>
                      <a:pt x="7966" y="8243"/>
                    </a:cubicBezTo>
                    <a:cubicBezTo>
                      <a:pt x="6878" y="7679"/>
                      <a:pt x="5347" y="7961"/>
                      <a:pt x="4475" y="9101"/>
                    </a:cubicBezTo>
                    <a:cubicBezTo>
                      <a:pt x="983" y="13645"/>
                      <a:pt x="983" y="13645"/>
                      <a:pt x="983" y="13645"/>
                    </a:cubicBezTo>
                    <a:cubicBezTo>
                      <a:pt x="-328" y="15349"/>
                      <a:pt x="-328" y="17911"/>
                      <a:pt x="983" y="19611"/>
                    </a:cubicBezTo>
                    <a:cubicBezTo>
                      <a:pt x="2291" y="21033"/>
                      <a:pt x="4258" y="21033"/>
                      <a:pt x="5563" y="19611"/>
                    </a:cubicBezTo>
                    <a:cubicBezTo>
                      <a:pt x="8838" y="15067"/>
                      <a:pt x="8838" y="15067"/>
                      <a:pt x="8838" y="15067"/>
                    </a:cubicBezTo>
                    <a:cubicBezTo>
                      <a:pt x="9926" y="13645"/>
                      <a:pt x="10146" y="11655"/>
                      <a:pt x="9494" y="10237"/>
                    </a:cubicBezTo>
                    <a:lnTo>
                      <a:pt x="9926" y="9383"/>
                    </a:lnTo>
                    <a:close/>
                    <a:moveTo>
                      <a:pt x="7966" y="13645"/>
                    </a:moveTo>
                    <a:cubicBezTo>
                      <a:pt x="4475" y="18193"/>
                      <a:pt x="4475" y="18193"/>
                      <a:pt x="4475" y="18193"/>
                    </a:cubicBezTo>
                    <a:cubicBezTo>
                      <a:pt x="3819" y="19047"/>
                      <a:pt x="2731" y="19047"/>
                      <a:pt x="2075" y="18193"/>
                    </a:cubicBezTo>
                    <a:cubicBezTo>
                      <a:pt x="1416" y="17339"/>
                      <a:pt x="1416" y="15921"/>
                      <a:pt x="2075" y="15067"/>
                    </a:cubicBezTo>
                    <a:cubicBezTo>
                      <a:pt x="5347" y="10519"/>
                      <a:pt x="5347" y="10519"/>
                      <a:pt x="5347" y="10519"/>
                    </a:cubicBezTo>
                    <a:cubicBezTo>
                      <a:pt x="5779" y="9956"/>
                      <a:pt x="6438" y="9665"/>
                      <a:pt x="6878" y="9956"/>
                    </a:cubicBezTo>
                    <a:cubicBezTo>
                      <a:pt x="6006" y="11092"/>
                      <a:pt x="6006" y="11092"/>
                      <a:pt x="6006" y="11092"/>
                    </a:cubicBezTo>
                    <a:cubicBezTo>
                      <a:pt x="5563" y="11655"/>
                      <a:pt x="5563" y="12509"/>
                      <a:pt x="6006" y="12791"/>
                    </a:cubicBezTo>
                    <a:cubicBezTo>
                      <a:pt x="6222" y="13363"/>
                      <a:pt x="6878" y="13363"/>
                      <a:pt x="7310" y="12791"/>
                    </a:cubicBezTo>
                    <a:cubicBezTo>
                      <a:pt x="8399" y="11655"/>
                      <a:pt x="8399" y="11655"/>
                      <a:pt x="8399" y="11655"/>
                    </a:cubicBezTo>
                    <a:cubicBezTo>
                      <a:pt x="8399" y="12227"/>
                      <a:pt x="8399" y="13073"/>
                      <a:pt x="7966" y="13645"/>
                    </a:cubicBezTo>
                    <a:close/>
                    <a:moveTo>
                      <a:pt x="20616" y="2559"/>
                    </a:moveTo>
                    <a:cubicBezTo>
                      <a:pt x="19967" y="569"/>
                      <a:pt x="18223" y="-567"/>
                      <a:pt x="16476" y="287"/>
                    </a:cubicBezTo>
                    <a:cubicBezTo>
                      <a:pt x="11890" y="2277"/>
                      <a:pt x="11890" y="2277"/>
                      <a:pt x="11890" y="2277"/>
                    </a:cubicBezTo>
                    <a:cubicBezTo>
                      <a:pt x="10585" y="3136"/>
                      <a:pt x="9926" y="4553"/>
                      <a:pt x="9926" y="6253"/>
                    </a:cubicBezTo>
                    <a:cubicBezTo>
                      <a:pt x="9054" y="6825"/>
                      <a:pt x="9054" y="6825"/>
                      <a:pt x="9054" y="6825"/>
                    </a:cubicBezTo>
                    <a:cubicBezTo>
                      <a:pt x="9270" y="8243"/>
                      <a:pt x="9270" y="8243"/>
                      <a:pt x="9270" y="8243"/>
                    </a:cubicBezTo>
                    <a:cubicBezTo>
                      <a:pt x="9926" y="9101"/>
                      <a:pt x="9926" y="9101"/>
                      <a:pt x="9926" y="9101"/>
                    </a:cubicBezTo>
                    <a:cubicBezTo>
                      <a:pt x="10585" y="8820"/>
                      <a:pt x="10585" y="8820"/>
                      <a:pt x="10585" y="8820"/>
                    </a:cubicBezTo>
                    <a:cubicBezTo>
                      <a:pt x="11457" y="10237"/>
                      <a:pt x="12985" y="10801"/>
                      <a:pt x="14293" y="10237"/>
                    </a:cubicBezTo>
                    <a:cubicBezTo>
                      <a:pt x="18872" y="7961"/>
                      <a:pt x="18872" y="7961"/>
                      <a:pt x="18872" y="7961"/>
                    </a:cubicBezTo>
                    <a:cubicBezTo>
                      <a:pt x="20400" y="7107"/>
                      <a:pt x="21272" y="4835"/>
                      <a:pt x="20616" y="2559"/>
                    </a:cubicBezTo>
                    <a:close/>
                    <a:moveTo>
                      <a:pt x="18223" y="6253"/>
                    </a:moveTo>
                    <a:cubicBezTo>
                      <a:pt x="13634" y="8525"/>
                      <a:pt x="13634" y="8525"/>
                      <a:pt x="13634" y="8525"/>
                    </a:cubicBezTo>
                    <a:cubicBezTo>
                      <a:pt x="13201" y="8820"/>
                      <a:pt x="12545" y="8525"/>
                      <a:pt x="12113" y="7961"/>
                    </a:cubicBezTo>
                    <a:cubicBezTo>
                      <a:pt x="12985" y="7679"/>
                      <a:pt x="12985" y="7679"/>
                      <a:pt x="12985" y="7679"/>
                    </a:cubicBezTo>
                    <a:cubicBezTo>
                      <a:pt x="13417" y="7389"/>
                      <a:pt x="13634" y="6825"/>
                      <a:pt x="13417" y="5971"/>
                    </a:cubicBezTo>
                    <a:cubicBezTo>
                      <a:pt x="13201" y="5408"/>
                      <a:pt x="12762" y="5117"/>
                      <a:pt x="12113" y="5117"/>
                    </a:cubicBezTo>
                    <a:cubicBezTo>
                      <a:pt x="11457" y="5689"/>
                      <a:pt x="11457" y="5689"/>
                      <a:pt x="11457" y="5689"/>
                    </a:cubicBezTo>
                    <a:cubicBezTo>
                      <a:pt x="11674" y="4835"/>
                      <a:pt x="11890" y="4553"/>
                      <a:pt x="12545" y="4272"/>
                    </a:cubicBezTo>
                    <a:cubicBezTo>
                      <a:pt x="17125" y="1995"/>
                      <a:pt x="17125" y="1995"/>
                      <a:pt x="17125" y="1995"/>
                    </a:cubicBezTo>
                    <a:cubicBezTo>
                      <a:pt x="17997" y="1423"/>
                      <a:pt x="18872" y="2277"/>
                      <a:pt x="19312" y="3418"/>
                    </a:cubicBezTo>
                    <a:cubicBezTo>
                      <a:pt x="19528" y="4553"/>
                      <a:pt x="19095" y="5689"/>
                      <a:pt x="18223" y="6253"/>
                    </a:cubicBezTo>
                    <a:close/>
                    <a:moveTo>
                      <a:pt x="10369" y="9383"/>
                    </a:moveTo>
                    <a:cubicBezTo>
                      <a:pt x="11674" y="10519"/>
                      <a:pt x="11674" y="10519"/>
                      <a:pt x="11674" y="10519"/>
                    </a:cubicBezTo>
                    <a:cubicBezTo>
                      <a:pt x="11241" y="13073"/>
                      <a:pt x="11241" y="13073"/>
                      <a:pt x="11241" y="13073"/>
                    </a:cubicBezTo>
                    <a:cubicBezTo>
                      <a:pt x="10802" y="13073"/>
                      <a:pt x="10802" y="13073"/>
                      <a:pt x="10802" y="13073"/>
                    </a:cubicBezTo>
                    <a:cubicBezTo>
                      <a:pt x="11241" y="10801"/>
                      <a:pt x="11241" y="10801"/>
                      <a:pt x="11241" y="10801"/>
                    </a:cubicBezTo>
                    <a:cubicBezTo>
                      <a:pt x="9926" y="9665"/>
                      <a:pt x="9926" y="9665"/>
                      <a:pt x="9926" y="9665"/>
                    </a:cubicBezTo>
                    <a:lnTo>
                      <a:pt x="10369" y="9383"/>
                    </a:lnTo>
                    <a:close/>
                    <a:moveTo>
                      <a:pt x="7094" y="6543"/>
                    </a:moveTo>
                    <a:cubicBezTo>
                      <a:pt x="6222" y="4553"/>
                      <a:pt x="6222" y="4553"/>
                      <a:pt x="6222" y="4553"/>
                    </a:cubicBezTo>
                    <a:cubicBezTo>
                      <a:pt x="6655" y="4553"/>
                      <a:pt x="6655" y="4553"/>
                      <a:pt x="6655" y="4553"/>
                    </a:cubicBezTo>
                    <a:cubicBezTo>
                      <a:pt x="7310" y="6253"/>
                      <a:pt x="7310" y="6253"/>
                      <a:pt x="7310" y="6253"/>
                    </a:cubicBezTo>
                    <a:cubicBezTo>
                      <a:pt x="8182" y="6253"/>
                      <a:pt x="8182" y="6253"/>
                      <a:pt x="8182" y="6253"/>
                    </a:cubicBezTo>
                    <a:cubicBezTo>
                      <a:pt x="8622" y="7389"/>
                      <a:pt x="8622" y="7389"/>
                      <a:pt x="8622" y="7389"/>
                    </a:cubicBezTo>
                    <a:cubicBezTo>
                      <a:pt x="8399" y="7679"/>
                      <a:pt x="8399" y="7679"/>
                      <a:pt x="8399" y="7679"/>
                    </a:cubicBezTo>
                    <a:cubicBezTo>
                      <a:pt x="7966" y="6825"/>
                      <a:pt x="7966" y="6825"/>
                      <a:pt x="7966" y="6825"/>
                    </a:cubicBezTo>
                    <a:lnTo>
                      <a:pt x="7094" y="6543"/>
                    </a:lnTo>
                    <a:close/>
                  </a:path>
                </a:pathLst>
              </a:custGeom>
              <a:solidFill>
                <a:srgbClr val="FFFFFF"/>
              </a:solid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481" name="Google Shape;481;p38"/>
          <p:cNvGrpSpPr/>
          <p:nvPr/>
        </p:nvGrpSpPr>
        <p:grpSpPr>
          <a:xfrm>
            <a:off x="208420" y="3868553"/>
            <a:ext cx="3969263" cy="1477328"/>
            <a:chOff x="-1" y="0"/>
            <a:chExt cx="5434441" cy="2022656"/>
          </a:xfrm>
        </p:grpSpPr>
        <p:sp>
          <p:nvSpPr>
            <p:cNvPr id="482" name="Google Shape;482;p38"/>
            <p:cNvSpPr/>
            <p:nvPr/>
          </p:nvSpPr>
          <p:spPr>
            <a:xfrm>
              <a:off x="1552434" y="0"/>
              <a:ext cx="3882006" cy="20226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Distribución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600">
                  <a:solidFill>
                    <a:schemeClr val="dk1"/>
                  </a:solidFill>
                  <a:latin typeface="Calibri"/>
                  <a:ea typeface="Calibri"/>
                  <a:cs typeface="Calibri"/>
                  <a:sym typeface="Calibri"/>
                </a:rPr>
                <a:t>SADM cuenta con: </a:t>
              </a:r>
              <a:endParaRPr/>
            </a:p>
            <a:p>
              <a:pPr indent="-228600" lvl="0" marL="228600" marR="0" rtl="0" algn="l">
                <a:spcBef>
                  <a:spcPts val="0"/>
                </a:spcBef>
                <a:spcAft>
                  <a:spcPts val="0"/>
                </a:spcAft>
                <a:buClr>
                  <a:schemeClr val="dk1"/>
                </a:buClr>
                <a:buSzPts val="1600"/>
                <a:buFont typeface="Arial"/>
                <a:buChar char="•"/>
              </a:pPr>
              <a:r>
                <a:rPr b="1" lang="es-MX" sz="1600">
                  <a:solidFill>
                    <a:schemeClr val="dk1"/>
                  </a:solidFill>
                  <a:latin typeface="Calibri"/>
                  <a:ea typeface="Calibri"/>
                  <a:cs typeface="Calibri"/>
                  <a:sym typeface="Calibri"/>
                </a:rPr>
                <a:t>  302.5 km </a:t>
              </a:r>
              <a:r>
                <a:rPr lang="es-MX" sz="1600">
                  <a:solidFill>
                    <a:schemeClr val="dk1"/>
                  </a:solidFill>
                  <a:latin typeface="Calibri"/>
                  <a:ea typeface="Calibri"/>
                  <a:cs typeface="Calibri"/>
                  <a:sym typeface="Calibri"/>
                </a:rPr>
                <a:t>construidos de </a:t>
              </a:r>
              <a:r>
                <a:rPr b="1" lang="es-MX" sz="1600">
                  <a:solidFill>
                    <a:schemeClr val="dk1"/>
                  </a:solidFill>
                  <a:latin typeface="Calibri"/>
                  <a:ea typeface="Calibri"/>
                  <a:cs typeface="Calibri"/>
                  <a:sym typeface="Calibri"/>
                </a:rPr>
                <a:t>redes de suministro </a:t>
              </a:r>
              <a:r>
                <a:rPr lang="es-MX" sz="1600">
                  <a:solidFill>
                    <a:schemeClr val="dk1"/>
                  </a:solidFill>
                  <a:latin typeface="Calibri"/>
                  <a:ea typeface="Calibri"/>
                  <a:cs typeface="Calibri"/>
                  <a:sym typeface="Calibri"/>
                </a:rPr>
                <a:t>de ART</a:t>
              </a:r>
              <a:endParaRPr sz="1600">
                <a:solidFill>
                  <a:schemeClr val="dk1"/>
                </a:solidFill>
                <a:latin typeface="Calibri"/>
                <a:ea typeface="Calibri"/>
                <a:cs typeface="Calibri"/>
                <a:sym typeface="Calibri"/>
              </a:endParaRPr>
            </a:p>
            <a:p>
              <a:pPr indent="-228600" lvl="0" marL="228600" marR="0" rtl="0" algn="l">
                <a:spcBef>
                  <a:spcPts val="0"/>
                </a:spcBef>
                <a:spcAft>
                  <a:spcPts val="0"/>
                </a:spcAft>
                <a:buClr>
                  <a:schemeClr val="dk1"/>
                </a:buClr>
                <a:buSzPts val="1600"/>
                <a:buFont typeface="Arial"/>
                <a:buChar char="•"/>
              </a:pPr>
              <a:r>
                <a:rPr b="1" lang="es-MX" sz="1600">
                  <a:solidFill>
                    <a:schemeClr val="dk1"/>
                  </a:solidFill>
                  <a:latin typeface="Calibri"/>
                  <a:ea typeface="Calibri"/>
                  <a:cs typeface="Calibri"/>
                  <a:sym typeface="Calibri"/>
                </a:rPr>
                <a:t>5 puntos</a:t>
              </a:r>
              <a:r>
                <a:rPr lang="es-MX" sz="1600">
                  <a:solidFill>
                    <a:schemeClr val="dk1"/>
                  </a:solidFill>
                  <a:latin typeface="Calibri"/>
                  <a:ea typeface="Calibri"/>
                  <a:cs typeface="Calibri"/>
                  <a:sym typeface="Calibri"/>
                </a:rPr>
                <a:t> de suministro de ART en </a:t>
              </a:r>
              <a:r>
                <a:rPr b="1" lang="es-MX" sz="1600">
                  <a:solidFill>
                    <a:schemeClr val="dk1"/>
                  </a:solidFill>
                  <a:latin typeface="Calibri"/>
                  <a:ea typeface="Calibri"/>
                  <a:cs typeface="Calibri"/>
                  <a:sym typeface="Calibri"/>
                </a:rPr>
                <a:t>pipas</a:t>
              </a:r>
              <a:endParaRPr b="1" sz="1600">
                <a:solidFill>
                  <a:schemeClr val="dk1"/>
                </a:solidFill>
                <a:latin typeface="Calibri"/>
                <a:ea typeface="Calibri"/>
                <a:cs typeface="Calibri"/>
                <a:sym typeface="Calibri"/>
              </a:endParaRPr>
            </a:p>
          </p:txBody>
        </p:sp>
        <p:grpSp>
          <p:nvGrpSpPr>
            <p:cNvPr id="483" name="Google Shape;483;p38"/>
            <p:cNvGrpSpPr/>
            <p:nvPr/>
          </p:nvGrpSpPr>
          <p:grpSpPr>
            <a:xfrm>
              <a:off x="-1" y="197547"/>
              <a:ext cx="1312455" cy="1312796"/>
              <a:chOff x="-1" y="0"/>
              <a:chExt cx="1312454" cy="1312794"/>
            </a:xfrm>
          </p:grpSpPr>
          <p:sp>
            <p:nvSpPr>
              <p:cNvPr id="484" name="Google Shape;484;p38"/>
              <p:cNvSpPr/>
              <p:nvPr/>
            </p:nvSpPr>
            <p:spPr>
              <a:xfrm>
                <a:off x="-1" y="0"/>
                <a:ext cx="1312454" cy="1312794"/>
              </a:xfrm>
              <a:prstGeom prst="ellipse">
                <a:avLst/>
              </a:prstGeom>
              <a:solidFill>
                <a:schemeClr val="accent3"/>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5" name="Google Shape;485;p38"/>
              <p:cNvSpPr/>
              <p:nvPr/>
            </p:nvSpPr>
            <p:spPr>
              <a:xfrm>
                <a:off x="416371" y="405788"/>
                <a:ext cx="478289" cy="478414"/>
              </a:xfrm>
              <a:custGeom>
                <a:rect b="b" l="l" r="r" t="t"/>
                <a:pathLst>
                  <a:path extrusionOk="0" h="21600" w="21600">
                    <a:moveTo>
                      <a:pt x="21063" y="0"/>
                    </a:moveTo>
                    <a:cubicBezTo>
                      <a:pt x="537" y="0"/>
                      <a:pt x="537" y="0"/>
                      <a:pt x="537" y="0"/>
                    </a:cubicBezTo>
                    <a:cubicBezTo>
                      <a:pt x="266" y="0"/>
                      <a:pt x="0" y="266"/>
                      <a:pt x="0" y="537"/>
                    </a:cubicBezTo>
                    <a:cubicBezTo>
                      <a:pt x="0" y="21063"/>
                      <a:pt x="0" y="21063"/>
                      <a:pt x="0" y="21063"/>
                    </a:cubicBezTo>
                    <a:cubicBezTo>
                      <a:pt x="0" y="21334"/>
                      <a:pt x="266" y="21600"/>
                      <a:pt x="537" y="21600"/>
                    </a:cubicBezTo>
                    <a:cubicBezTo>
                      <a:pt x="21063" y="21600"/>
                      <a:pt x="21063" y="21600"/>
                      <a:pt x="21063" y="21600"/>
                    </a:cubicBezTo>
                    <a:cubicBezTo>
                      <a:pt x="21334" y="21600"/>
                      <a:pt x="21600" y="21334"/>
                      <a:pt x="21600" y="21063"/>
                    </a:cubicBezTo>
                    <a:cubicBezTo>
                      <a:pt x="21600" y="537"/>
                      <a:pt x="21600" y="537"/>
                      <a:pt x="21600" y="537"/>
                    </a:cubicBezTo>
                    <a:cubicBezTo>
                      <a:pt x="21600" y="266"/>
                      <a:pt x="21334" y="0"/>
                      <a:pt x="21063" y="0"/>
                    </a:cubicBezTo>
                    <a:close/>
                    <a:moveTo>
                      <a:pt x="15833" y="11268"/>
                    </a:moveTo>
                    <a:cubicBezTo>
                      <a:pt x="15833" y="11401"/>
                      <a:pt x="15695" y="11539"/>
                      <a:pt x="15562" y="11539"/>
                    </a:cubicBezTo>
                    <a:cubicBezTo>
                      <a:pt x="15429" y="11539"/>
                      <a:pt x="15296" y="11539"/>
                      <a:pt x="15296" y="11539"/>
                    </a:cubicBezTo>
                    <a:cubicBezTo>
                      <a:pt x="13686" y="9933"/>
                      <a:pt x="13686" y="9933"/>
                      <a:pt x="13686" y="9933"/>
                    </a:cubicBezTo>
                    <a:cubicBezTo>
                      <a:pt x="7249" y="16370"/>
                      <a:pt x="7249" y="16370"/>
                      <a:pt x="7249" y="16370"/>
                    </a:cubicBezTo>
                    <a:cubicBezTo>
                      <a:pt x="7111" y="16370"/>
                      <a:pt x="6978" y="16503"/>
                      <a:pt x="6978" y="16503"/>
                    </a:cubicBezTo>
                    <a:cubicBezTo>
                      <a:pt x="6845" y="16503"/>
                      <a:pt x="6845" y="16370"/>
                      <a:pt x="6712" y="16370"/>
                    </a:cubicBezTo>
                    <a:cubicBezTo>
                      <a:pt x="5235" y="14892"/>
                      <a:pt x="5235" y="14892"/>
                      <a:pt x="5235" y="14892"/>
                    </a:cubicBezTo>
                    <a:cubicBezTo>
                      <a:pt x="5235" y="14759"/>
                      <a:pt x="5102" y="14759"/>
                      <a:pt x="5102" y="14622"/>
                    </a:cubicBezTo>
                    <a:cubicBezTo>
                      <a:pt x="5102" y="14489"/>
                      <a:pt x="5235" y="14489"/>
                      <a:pt x="5235" y="14356"/>
                    </a:cubicBezTo>
                    <a:cubicBezTo>
                      <a:pt x="11672" y="7919"/>
                      <a:pt x="11672" y="7919"/>
                      <a:pt x="11672" y="7919"/>
                    </a:cubicBezTo>
                    <a:cubicBezTo>
                      <a:pt x="10066" y="6308"/>
                      <a:pt x="10066" y="6308"/>
                      <a:pt x="10066" y="6308"/>
                    </a:cubicBezTo>
                    <a:cubicBezTo>
                      <a:pt x="10066" y="6308"/>
                      <a:pt x="9933" y="6175"/>
                      <a:pt x="10066" y="6038"/>
                    </a:cubicBezTo>
                    <a:cubicBezTo>
                      <a:pt x="10066" y="5905"/>
                      <a:pt x="10199" y="5771"/>
                      <a:pt x="10332" y="5771"/>
                    </a:cubicBezTo>
                    <a:cubicBezTo>
                      <a:pt x="16099" y="5102"/>
                      <a:pt x="16099" y="5102"/>
                      <a:pt x="16099" y="5102"/>
                    </a:cubicBezTo>
                    <a:cubicBezTo>
                      <a:pt x="16232" y="5102"/>
                      <a:pt x="16232" y="5102"/>
                      <a:pt x="16370" y="5235"/>
                    </a:cubicBezTo>
                    <a:cubicBezTo>
                      <a:pt x="16370" y="5368"/>
                      <a:pt x="16503" y="5368"/>
                      <a:pt x="16503" y="5501"/>
                    </a:cubicBezTo>
                    <a:lnTo>
                      <a:pt x="15833" y="11268"/>
                    </a:lnTo>
                    <a:close/>
                  </a:path>
                </a:pathLst>
              </a:custGeom>
              <a:solidFill>
                <a:srgbClr val="FFFFFF"/>
              </a:solid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486" name="Google Shape;486;p38"/>
          <p:cNvGrpSpPr/>
          <p:nvPr/>
        </p:nvGrpSpPr>
        <p:grpSpPr>
          <a:xfrm>
            <a:off x="8075018" y="3956005"/>
            <a:ext cx="3868273" cy="1231106"/>
            <a:chOff x="-1" y="0"/>
            <a:chExt cx="5557228" cy="1768628"/>
          </a:xfrm>
        </p:grpSpPr>
        <p:sp>
          <p:nvSpPr>
            <p:cNvPr id="487" name="Google Shape;487;p38"/>
            <p:cNvSpPr/>
            <p:nvPr/>
          </p:nvSpPr>
          <p:spPr>
            <a:xfrm>
              <a:off x="1552436" y="0"/>
              <a:ext cx="4004791" cy="176862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s-MX" sz="1600">
                  <a:solidFill>
                    <a:schemeClr val="dk1"/>
                  </a:solidFill>
                  <a:latin typeface="Calibri"/>
                  <a:ea typeface="Calibri"/>
                  <a:cs typeface="Calibri"/>
                  <a:sym typeface="Calibri"/>
                </a:rPr>
                <a:t>Precio</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s-MX" sz="1600">
                  <a:solidFill>
                    <a:schemeClr val="dk1"/>
                  </a:solidFill>
                  <a:latin typeface="Calibri"/>
                  <a:ea typeface="Calibri"/>
                  <a:cs typeface="Calibri"/>
                  <a:sym typeface="Calibri"/>
                </a:rPr>
                <a:t>Suministro </a:t>
              </a:r>
              <a:r>
                <a:rPr b="1" lang="es-MX" sz="1600">
                  <a:solidFill>
                    <a:schemeClr val="dk1"/>
                  </a:solidFill>
                  <a:latin typeface="Calibri"/>
                  <a:ea typeface="Calibri"/>
                  <a:cs typeface="Calibri"/>
                  <a:sym typeface="Calibri"/>
                </a:rPr>
                <a:t>más económico que el uso de agua de pozo </a:t>
              </a:r>
              <a:r>
                <a:rPr lang="es-MX" sz="1600">
                  <a:solidFill>
                    <a:schemeClr val="dk1"/>
                  </a:solidFill>
                  <a:latin typeface="Calibri"/>
                  <a:ea typeface="Calibri"/>
                  <a:cs typeface="Calibri"/>
                  <a:sym typeface="Calibri"/>
                </a:rPr>
                <a:t>El agua de pozo implica más tratamientos para reducir la salobridad.</a:t>
              </a:r>
              <a:endParaRPr sz="1600">
                <a:solidFill>
                  <a:schemeClr val="dk1"/>
                </a:solidFill>
                <a:latin typeface="Calibri"/>
                <a:ea typeface="Calibri"/>
                <a:cs typeface="Calibri"/>
                <a:sym typeface="Calibri"/>
              </a:endParaRPr>
            </a:p>
          </p:txBody>
        </p:sp>
        <p:grpSp>
          <p:nvGrpSpPr>
            <p:cNvPr id="488" name="Google Shape;488;p38"/>
            <p:cNvGrpSpPr/>
            <p:nvPr/>
          </p:nvGrpSpPr>
          <p:grpSpPr>
            <a:xfrm>
              <a:off x="-1" y="197547"/>
              <a:ext cx="1312455" cy="1312796"/>
              <a:chOff x="-1" y="0"/>
              <a:chExt cx="1312454" cy="1312794"/>
            </a:xfrm>
          </p:grpSpPr>
          <p:sp>
            <p:nvSpPr>
              <p:cNvPr id="489" name="Google Shape;489;p38"/>
              <p:cNvSpPr/>
              <p:nvPr/>
            </p:nvSpPr>
            <p:spPr>
              <a:xfrm>
                <a:off x="-1" y="0"/>
                <a:ext cx="1312454" cy="1312794"/>
              </a:xfrm>
              <a:prstGeom prst="ellipse">
                <a:avLst/>
              </a:prstGeom>
              <a:solidFill>
                <a:schemeClr val="accent4"/>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90" name="Google Shape;490;p38"/>
              <p:cNvSpPr/>
              <p:nvPr/>
            </p:nvSpPr>
            <p:spPr>
              <a:xfrm>
                <a:off x="383079" y="376274"/>
                <a:ext cx="586210" cy="586364"/>
              </a:xfrm>
              <a:custGeom>
                <a:rect b="b" l="l" r="r" t="t"/>
                <a:pathLst>
                  <a:path extrusionOk="0" h="21600" w="21600">
                    <a:moveTo>
                      <a:pt x="19776" y="0"/>
                    </a:moveTo>
                    <a:cubicBezTo>
                      <a:pt x="1824" y="0"/>
                      <a:pt x="1824" y="0"/>
                      <a:pt x="1824" y="0"/>
                    </a:cubicBezTo>
                    <a:cubicBezTo>
                      <a:pt x="783" y="0"/>
                      <a:pt x="0" y="783"/>
                      <a:pt x="0" y="1824"/>
                    </a:cubicBezTo>
                    <a:cubicBezTo>
                      <a:pt x="0" y="19776"/>
                      <a:pt x="0" y="19776"/>
                      <a:pt x="0" y="19776"/>
                    </a:cubicBezTo>
                    <a:cubicBezTo>
                      <a:pt x="0" y="20817"/>
                      <a:pt x="783" y="21600"/>
                      <a:pt x="1824" y="21600"/>
                    </a:cubicBezTo>
                    <a:cubicBezTo>
                      <a:pt x="19776" y="21600"/>
                      <a:pt x="19776" y="21600"/>
                      <a:pt x="19776" y="21600"/>
                    </a:cubicBezTo>
                    <a:cubicBezTo>
                      <a:pt x="20817" y="21600"/>
                      <a:pt x="21600" y="20817"/>
                      <a:pt x="21600" y="19776"/>
                    </a:cubicBezTo>
                    <a:cubicBezTo>
                      <a:pt x="21600" y="1824"/>
                      <a:pt x="21600" y="1824"/>
                      <a:pt x="21600" y="1824"/>
                    </a:cubicBezTo>
                    <a:cubicBezTo>
                      <a:pt x="21600" y="783"/>
                      <a:pt x="20817" y="0"/>
                      <a:pt x="19776" y="0"/>
                    </a:cubicBezTo>
                    <a:close/>
                    <a:moveTo>
                      <a:pt x="18734" y="2083"/>
                    </a:moveTo>
                    <a:cubicBezTo>
                      <a:pt x="19259" y="2083"/>
                      <a:pt x="19517" y="2349"/>
                      <a:pt x="19517" y="2607"/>
                    </a:cubicBezTo>
                    <a:cubicBezTo>
                      <a:pt x="19517" y="3124"/>
                      <a:pt x="19259" y="3390"/>
                      <a:pt x="18734" y="3390"/>
                    </a:cubicBezTo>
                    <a:cubicBezTo>
                      <a:pt x="18218" y="3390"/>
                      <a:pt x="17960" y="3124"/>
                      <a:pt x="17960" y="2607"/>
                    </a:cubicBezTo>
                    <a:cubicBezTo>
                      <a:pt x="17960" y="2349"/>
                      <a:pt x="18218" y="2083"/>
                      <a:pt x="18734" y="2083"/>
                    </a:cubicBezTo>
                    <a:close/>
                    <a:moveTo>
                      <a:pt x="16135" y="2083"/>
                    </a:moveTo>
                    <a:cubicBezTo>
                      <a:pt x="16652" y="2083"/>
                      <a:pt x="16918" y="2349"/>
                      <a:pt x="16918" y="2607"/>
                    </a:cubicBezTo>
                    <a:cubicBezTo>
                      <a:pt x="16918" y="3124"/>
                      <a:pt x="16652" y="3390"/>
                      <a:pt x="16135" y="3390"/>
                    </a:cubicBezTo>
                    <a:cubicBezTo>
                      <a:pt x="15877" y="3390"/>
                      <a:pt x="15352" y="3124"/>
                      <a:pt x="15352" y="2607"/>
                    </a:cubicBezTo>
                    <a:cubicBezTo>
                      <a:pt x="15352" y="2349"/>
                      <a:pt x="15877" y="2083"/>
                      <a:pt x="16135" y="2083"/>
                    </a:cubicBezTo>
                    <a:close/>
                    <a:moveTo>
                      <a:pt x="19517" y="19517"/>
                    </a:moveTo>
                    <a:cubicBezTo>
                      <a:pt x="2083" y="19517"/>
                      <a:pt x="2083" y="19517"/>
                      <a:pt x="2083" y="19517"/>
                    </a:cubicBezTo>
                    <a:cubicBezTo>
                      <a:pt x="2083" y="5206"/>
                      <a:pt x="2083" y="5206"/>
                      <a:pt x="2083" y="5206"/>
                    </a:cubicBezTo>
                    <a:cubicBezTo>
                      <a:pt x="19517" y="5206"/>
                      <a:pt x="19517" y="5206"/>
                      <a:pt x="19517" y="5206"/>
                    </a:cubicBezTo>
                    <a:lnTo>
                      <a:pt x="19517" y="19517"/>
                    </a:lnTo>
                    <a:close/>
                    <a:moveTo>
                      <a:pt x="4948" y="17435"/>
                    </a:moveTo>
                    <a:cubicBezTo>
                      <a:pt x="16652" y="17435"/>
                      <a:pt x="16652" y="17435"/>
                      <a:pt x="16652" y="17435"/>
                    </a:cubicBezTo>
                    <a:cubicBezTo>
                      <a:pt x="16918" y="17435"/>
                      <a:pt x="16918" y="17435"/>
                      <a:pt x="16918" y="17177"/>
                    </a:cubicBezTo>
                    <a:lnTo>
                      <a:pt x="16918" y="16918"/>
                    </a:lnTo>
                    <a:cubicBezTo>
                      <a:pt x="11187" y="7031"/>
                      <a:pt x="11187" y="7031"/>
                      <a:pt x="11187" y="7031"/>
                    </a:cubicBezTo>
                    <a:cubicBezTo>
                      <a:pt x="11187" y="6772"/>
                      <a:pt x="10929" y="6772"/>
                      <a:pt x="10929" y="6772"/>
                    </a:cubicBezTo>
                    <a:cubicBezTo>
                      <a:pt x="10671" y="6772"/>
                      <a:pt x="10671" y="6772"/>
                      <a:pt x="10413" y="7031"/>
                    </a:cubicBezTo>
                    <a:cubicBezTo>
                      <a:pt x="4690" y="16918"/>
                      <a:pt x="4690" y="16918"/>
                      <a:pt x="4690" y="16918"/>
                    </a:cubicBezTo>
                    <a:cubicBezTo>
                      <a:pt x="4690" y="17177"/>
                      <a:pt x="4690" y="17177"/>
                      <a:pt x="4690" y="17435"/>
                    </a:cubicBezTo>
                    <a:lnTo>
                      <a:pt x="4948" y="17435"/>
                    </a:lnTo>
                    <a:close/>
                    <a:moveTo>
                      <a:pt x="11446" y="16135"/>
                    </a:moveTo>
                    <a:cubicBezTo>
                      <a:pt x="11446" y="16394"/>
                      <a:pt x="11446" y="16394"/>
                      <a:pt x="11187" y="16394"/>
                    </a:cubicBezTo>
                    <a:cubicBezTo>
                      <a:pt x="10413" y="16394"/>
                      <a:pt x="10413" y="16394"/>
                      <a:pt x="10413" y="16394"/>
                    </a:cubicBezTo>
                    <a:cubicBezTo>
                      <a:pt x="10154" y="16394"/>
                      <a:pt x="10154" y="16394"/>
                      <a:pt x="10154" y="16135"/>
                    </a:cubicBezTo>
                    <a:cubicBezTo>
                      <a:pt x="10154" y="15352"/>
                      <a:pt x="10154" y="15352"/>
                      <a:pt x="10154" y="15352"/>
                    </a:cubicBezTo>
                    <a:cubicBezTo>
                      <a:pt x="10154" y="15094"/>
                      <a:pt x="10154" y="15094"/>
                      <a:pt x="10413" y="15094"/>
                    </a:cubicBezTo>
                    <a:cubicBezTo>
                      <a:pt x="11187" y="15094"/>
                      <a:pt x="11187" y="15094"/>
                      <a:pt x="11187" y="15094"/>
                    </a:cubicBezTo>
                    <a:cubicBezTo>
                      <a:pt x="11446" y="15094"/>
                      <a:pt x="11446" y="15094"/>
                      <a:pt x="11446" y="15352"/>
                    </a:cubicBezTo>
                    <a:lnTo>
                      <a:pt x="11446" y="16135"/>
                    </a:lnTo>
                    <a:close/>
                    <a:moveTo>
                      <a:pt x="10154" y="9371"/>
                    </a:moveTo>
                    <a:cubicBezTo>
                      <a:pt x="11446" y="9371"/>
                      <a:pt x="11446" y="9371"/>
                      <a:pt x="11446" y="9371"/>
                    </a:cubicBezTo>
                    <a:lnTo>
                      <a:pt x="11712" y="9638"/>
                    </a:lnTo>
                    <a:cubicBezTo>
                      <a:pt x="11446" y="14311"/>
                      <a:pt x="11446" y="14311"/>
                      <a:pt x="11446" y="14311"/>
                    </a:cubicBezTo>
                    <a:cubicBezTo>
                      <a:pt x="11446" y="14569"/>
                      <a:pt x="11446" y="14569"/>
                      <a:pt x="11187" y="14569"/>
                    </a:cubicBezTo>
                    <a:cubicBezTo>
                      <a:pt x="10413" y="14569"/>
                      <a:pt x="10413" y="14569"/>
                      <a:pt x="10413" y="14569"/>
                    </a:cubicBezTo>
                    <a:cubicBezTo>
                      <a:pt x="10154" y="14569"/>
                      <a:pt x="10154" y="14569"/>
                      <a:pt x="10154" y="14311"/>
                    </a:cubicBezTo>
                    <a:cubicBezTo>
                      <a:pt x="10154" y="9638"/>
                      <a:pt x="10154" y="9638"/>
                      <a:pt x="10154" y="9638"/>
                    </a:cubicBezTo>
                    <a:lnTo>
                      <a:pt x="10154" y="9371"/>
                    </a:lnTo>
                    <a:close/>
                  </a:path>
                </a:pathLst>
              </a:custGeom>
              <a:solidFill>
                <a:srgbClr val="FFFFFF"/>
              </a:solidFill>
              <a:ln>
                <a:noFill/>
              </a:ln>
            </p:spPr>
            <p:txBody>
              <a:bodyPr anchorCtr="0" anchor="ctr" bIns="45700" lIns="45700" spcFirstLastPara="1" rIns="45700"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pic>
        <p:nvPicPr>
          <p:cNvPr id="491" name="Google Shape;491;p38"/>
          <p:cNvPicPr preferRelativeResize="0"/>
          <p:nvPr/>
        </p:nvPicPr>
        <p:blipFill rotWithShape="1">
          <a:blip r:embed="rId10">
            <a:alphaModFix/>
          </a:blip>
          <a:srcRect b="0" l="0" r="0" t="0"/>
          <a:stretch/>
        </p:blipFill>
        <p:spPr>
          <a:xfrm>
            <a:off x="4307923" y="1910444"/>
            <a:ext cx="3323626" cy="36568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500"/>
                                        <p:tgtEl>
                                          <p:spTgt spid="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500"/>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500"/>
                                        <p:tgtEl>
                                          <p:spTgt spid="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500"/>
                                        <p:tgtEl>
                                          <p:spTgt spid="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500"/>
                                        <p:tgtEl>
                                          <p:spTgt spid="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pic>
        <p:nvPicPr>
          <p:cNvPr descr="IWA_LOGO_white_background_RGB" id="496" name="Google Shape;496;p39"/>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497" name="Google Shape;497;p39"/>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498" name="Google Shape;498;p39"/>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499" name="Google Shape;499;p39"/>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500" name="Google Shape;500;p39"/>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501" name="Google Shape;501;p39"/>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502" name="Google Shape;502;p39"/>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503" name="Google Shape;503;p39"/>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504" name="Google Shape;504;p39"/>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505" name="Google Shape;505;p39"/>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506" name="Google Shape;506;p39"/>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sp>
        <p:nvSpPr>
          <p:cNvPr id="507" name="Google Shape;507;p39"/>
          <p:cNvSpPr/>
          <p:nvPr/>
        </p:nvSpPr>
        <p:spPr>
          <a:xfrm>
            <a:off x="5973766" y="383387"/>
            <a:ext cx="297690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chemeClr val="dk1"/>
                </a:solidFill>
                <a:latin typeface="Arial"/>
                <a:ea typeface="Arial"/>
                <a:cs typeface="Arial"/>
                <a:sym typeface="Arial"/>
              </a:rPr>
              <a:t>Uso actual del ART</a:t>
            </a:r>
            <a:endParaRPr/>
          </a:p>
        </p:txBody>
      </p:sp>
      <p:pic>
        <p:nvPicPr>
          <p:cNvPr id="508" name="Google Shape;508;p39"/>
          <p:cNvPicPr preferRelativeResize="0"/>
          <p:nvPr/>
        </p:nvPicPr>
        <p:blipFill rotWithShape="1">
          <a:blip r:embed="rId10">
            <a:alphaModFix/>
          </a:blip>
          <a:srcRect b="0" l="0" r="0" t="0"/>
          <a:stretch/>
        </p:blipFill>
        <p:spPr>
          <a:xfrm>
            <a:off x="322689" y="4597643"/>
            <a:ext cx="2637850" cy="1614470"/>
          </a:xfrm>
          <a:prstGeom prst="rect">
            <a:avLst/>
          </a:prstGeom>
          <a:noFill/>
          <a:ln>
            <a:noFill/>
          </a:ln>
        </p:spPr>
      </p:pic>
      <p:pic>
        <p:nvPicPr>
          <p:cNvPr id="509" name="Google Shape;509;p39"/>
          <p:cNvPicPr preferRelativeResize="0"/>
          <p:nvPr/>
        </p:nvPicPr>
        <p:blipFill rotWithShape="1">
          <a:blip r:embed="rId11">
            <a:alphaModFix/>
          </a:blip>
          <a:srcRect b="0" l="0" r="5780" t="0"/>
          <a:stretch/>
        </p:blipFill>
        <p:spPr>
          <a:xfrm>
            <a:off x="3192290" y="4619169"/>
            <a:ext cx="2757321" cy="1614470"/>
          </a:xfrm>
          <a:prstGeom prst="rect">
            <a:avLst/>
          </a:prstGeom>
          <a:noFill/>
          <a:ln>
            <a:noFill/>
          </a:ln>
        </p:spPr>
      </p:pic>
      <p:pic>
        <p:nvPicPr>
          <p:cNvPr id="510" name="Google Shape;510;p39"/>
          <p:cNvPicPr preferRelativeResize="0"/>
          <p:nvPr/>
        </p:nvPicPr>
        <p:blipFill rotWithShape="1">
          <a:blip r:embed="rId12">
            <a:alphaModFix/>
          </a:blip>
          <a:srcRect b="0" l="0" r="0" t="0"/>
          <a:stretch/>
        </p:blipFill>
        <p:spPr>
          <a:xfrm>
            <a:off x="3220583" y="2868960"/>
            <a:ext cx="2729027" cy="1629397"/>
          </a:xfrm>
          <a:prstGeom prst="rect">
            <a:avLst/>
          </a:prstGeom>
          <a:noFill/>
          <a:ln>
            <a:noFill/>
          </a:ln>
        </p:spPr>
      </p:pic>
      <p:pic>
        <p:nvPicPr>
          <p:cNvPr id="511" name="Google Shape;511;p39"/>
          <p:cNvPicPr preferRelativeResize="0"/>
          <p:nvPr/>
        </p:nvPicPr>
        <p:blipFill rotWithShape="1">
          <a:blip r:embed="rId13">
            <a:alphaModFix/>
          </a:blip>
          <a:srcRect b="0" l="0" r="0" t="0"/>
          <a:stretch/>
        </p:blipFill>
        <p:spPr>
          <a:xfrm>
            <a:off x="322689" y="2868304"/>
            <a:ext cx="2637850" cy="1630053"/>
          </a:xfrm>
          <a:prstGeom prst="rect">
            <a:avLst/>
          </a:prstGeom>
          <a:noFill/>
          <a:ln>
            <a:noFill/>
          </a:ln>
        </p:spPr>
      </p:pic>
      <p:pic>
        <p:nvPicPr>
          <p:cNvPr id="512" name="Google Shape;512;p39"/>
          <p:cNvPicPr preferRelativeResize="0"/>
          <p:nvPr/>
        </p:nvPicPr>
        <p:blipFill rotWithShape="1">
          <a:blip r:embed="rId14">
            <a:alphaModFix/>
          </a:blip>
          <a:srcRect b="0" l="0" r="0" t="0"/>
          <a:stretch/>
        </p:blipFill>
        <p:spPr>
          <a:xfrm>
            <a:off x="1767153" y="1175033"/>
            <a:ext cx="2825393" cy="1593985"/>
          </a:xfrm>
          <a:prstGeom prst="rect">
            <a:avLst/>
          </a:prstGeom>
          <a:noFill/>
          <a:ln>
            <a:noFill/>
          </a:ln>
        </p:spPr>
      </p:pic>
      <p:grpSp>
        <p:nvGrpSpPr>
          <p:cNvPr id="513" name="Google Shape;513;p39"/>
          <p:cNvGrpSpPr/>
          <p:nvPr/>
        </p:nvGrpSpPr>
        <p:grpSpPr>
          <a:xfrm>
            <a:off x="6678292" y="2228879"/>
            <a:ext cx="4767899" cy="3826493"/>
            <a:chOff x="6770759" y="1812884"/>
            <a:chExt cx="4767899" cy="3826493"/>
          </a:xfrm>
        </p:grpSpPr>
        <p:sp>
          <p:nvSpPr>
            <p:cNvPr id="514" name="Google Shape;514;p39"/>
            <p:cNvSpPr/>
            <p:nvPr/>
          </p:nvSpPr>
          <p:spPr>
            <a:xfrm rot="813716">
              <a:off x="7549283" y="2246103"/>
              <a:ext cx="3276461" cy="3051660"/>
            </a:xfrm>
            <a:custGeom>
              <a:rect b="b" l="l" r="r" t="t"/>
              <a:pathLst>
                <a:path extrusionOk="0" h="20072" w="18918">
                  <a:moveTo>
                    <a:pt x="14246" y="0"/>
                  </a:moveTo>
                  <a:lnTo>
                    <a:pt x="14246" y="0"/>
                  </a:lnTo>
                  <a:cubicBezTo>
                    <a:pt x="18751" y="3013"/>
                    <a:pt x="20259" y="9616"/>
                    <a:pt x="17615" y="14749"/>
                  </a:cubicBezTo>
                  <a:cubicBezTo>
                    <a:pt x="14971" y="19881"/>
                    <a:pt x="9176" y="21600"/>
                    <a:pt x="4672" y="18587"/>
                  </a:cubicBezTo>
                  <a:cubicBezTo>
                    <a:pt x="167" y="15574"/>
                    <a:pt x="-1341" y="8971"/>
                    <a:pt x="1303" y="3838"/>
                  </a:cubicBezTo>
                  <a:cubicBezTo>
                    <a:pt x="1409" y="3632"/>
                    <a:pt x="1522" y="3429"/>
                    <a:pt x="1640" y="3231"/>
                  </a:cubicBezTo>
                  <a:lnTo>
                    <a:pt x="1250" y="2877"/>
                  </a:lnTo>
                  <a:lnTo>
                    <a:pt x="2427" y="2907"/>
                  </a:lnTo>
                  <a:lnTo>
                    <a:pt x="2759" y="4248"/>
                  </a:lnTo>
                  <a:lnTo>
                    <a:pt x="2369" y="3894"/>
                  </a:lnTo>
                  <a:lnTo>
                    <a:pt x="2369" y="3894"/>
                  </a:lnTo>
                  <a:cubicBezTo>
                    <a:pt x="-248" y="8355"/>
                    <a:pt x="805" y="14390"/>
                    <a:pt x="4720" y="17372"/>
                  </a:cubicBezTo>
                  <a:cubicBezTo>
                    <a:pt x="8636" y="20355"/>
                    <a:pt x="13931" y="19155"/>
                    <a:pt x="16549" y="14694"/>
                  </a:cubicBezTo>
                  <a:cubicBezTo>
                    <a:pt x="19166" y="10232"/>
                    <a:pt x="18113" y="4197"/>
                    <a:pt x="14198" y="1215"/>
                  </a:cubicBezTo>
                  <a:cubicBezTo>
                    <a:pt x="14060" y="1110"/>
                    <a:pt x="13919" y="1009"/>
                    <a:pt x="13776" y="913"/>
                  </a:cubicBezTo>
                  <a:close/>
                </a:path>
              </a:pathLst>
            </a:custGeom>
            <a:solidFill>
              <a:srgbClr val="BFBFBF"/>
            </a:solidFill>
            <a:ln>
              <a:noFill/>
            </a:ln>
          </p:spPr>
          <p:txBody>
            <a:bodyPr anchorCtr="0" anchor="t" bIns="22850" lIns="22850" spcFirstLastPara="1" rIns="22850" wrap="square" tIns="2285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
          <p:nvSpPr>
            <p:cNvPr id="515" name="Google Shape;515;p39"/>
            <p:cNvSpPr/>
            <p:nvPr/>
          </p:nvSpPr>
          <p:spPr>
            <a:xfrm>
              <a:off x="8037558" y="4299317"/>
              <a:ext cx="2291111" cy="1145854"/>
            </a:xfrm>
            <a:prstGeom prst="roundRect">
              <a:avLst>
                <a:gd fmla="val 16667" name="adj"/>
              </a:avLst>
            </a:prstGeom>
            <a:solidFill>
              <a:schemeClr val="accent3"/>
            </a:solidFill>
            <a:ln cap="flat" cmpd="sng" w="25400">
              <a:solidFill>
                <a:srgbClr val="FFFFFF"/>
              </a:solidFill>
              <a:prstDash val="solid"/>
              <a:bevel/>
              <a:headEnd len="sm" w="sm" type="none"/>
              <a:tailEnd len="sm" w="sm" type="none"/>
            </a:ln>
          </p:spPr>
          <p:txBody>
            <a:bodyPr anchorCtr="0" anchor="t" bIns="22850" lIns="22850" spcFirstLastPara="1" rIns="22850" wrap="square" tIns="2285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grpSp>
          <p:nvGrpSpPr>
            <p:cNvPr id="516" name="Google Shape;516;p39"/>
            <p:cNvGrpSpPr/>
            <p:nvPr/>
          </p:nvGrpSpPr>
          <p:grpSpPr>
            <a:xfrm>
              <a:off x="8370724" y="4768517"/>
              <a:ext cx="1472735" cy="627826"/>
              <a:chOff x="-2" y="-9855"/>
              <a:chExt cx="2945466" cy="1255651"/>
            </a:xfrm>
          </p:grpSpPr>
          <p:sp>
            <p:nvSpPr>
              <p:cNvPr id="517" name="Google Shape;517;p39"/>
              <p:cNvSpPr/>
              <p:nvPr/>
            </p:nvSpPr>
            <p:spPr>
              <a:xfrm>
                <a:off x="-1" y="0"/>
                <a:ext cx="2945465" cy="1235946"/>
              </a:xfrm>
              <a:prstGeom prst="rect">
                <a:avLst/>
              </a:prstGeom>
              <a:solidFill>
                <a:schemeClr val="accent3"/>
              </a:solid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t/>
                </a:r>
                <a:endParaRPr sz="1050">
                  <a:solidFill>
                    <a:schemeClr val="dk1"/>
                  </a:solidFill>
                  <a:latin typeface="Calibri"/>
                  <a:ea typeface="Calibri"/>
                  <a:cs typeface="Calibri"/>
                  <a:sym typeface="Calibri"/>
                </a:endParaRPr>
              </a:p>
            </p:txBody>
          </p:sp>
          <p:sp>
            <p:nvSpPr>
              <p:cNvPr id="518" name="Google Shape;518;p39"/>
              <p:cNvSpPr/>
              <p:nvPr/>
            </p:nvSpPr>
            <p:spPr>
              <a:xfrm>
                <a:off x="-2" y="-9855"/>
                <a:ext cx="2945464" cy="1255651"/>
              </a:xfrm>
              <a:prstGeom prst="rect">
                <a:avLst/>
              </a:prstGeom>
              <a:noFill/>
              <a:ln>
                <a:noFill/>
              </a:ln>
            </p:spPr>
            <p:txBody>
              <a:bodyPr anchorCtr="0" anchor="ctr" bIns="91400" lIns="91400" spcFirstLastPara="1" rIns="91400" wrap="square" tIns="91400">
                <a:noAutofit/>
              </a:bodyPr>
              <a:lstStyle/>
              <a:p>
                <a:pPr indent="0" lvl="0" marL="0" marR="0" rtl="0" algn="ctr">
                  <a:lnSpc>
                    <a:spcPct val="90000"/>
                  </a:lnSpc>
                  <a:spcBef>
                    <a:spcPts val="0"/>
                  </a:spcBef>
                  <a:spcAft>
                    <a:spcPts val="0"/>
                  </a:spcAft>
                  <a:buNone/>
                </a:pPr>
                <a:r>
                  <a:rPr b="1" lang="es-MX" sz="1600">
                    <a:solidFill>
                      <a:srgbClr val="FFFFFF"/>
                    </a:solidFill>
                    <a:latin typeface="Calibri"/>
                    <a:ea typeface="Calibri"/>
                    <a:cs typeface="Calibri"/>
                    <a:sym typeface="Calibri"/>
                  </a:rPr>
                  <a:t>Generación de energía</a:t>
                </a:r>
                <a:endParaRPr/>
              </a:p>
            </p:txBody>
          </p:sp>
        </p:grpSp>
        <p:sp>
          <p:nvSpPr>
            <p:cNvPr id="519" name="Google Shape;519;p39"/>
            <p:cNvSpPr/>
            <p:nvPr/>
          </p:nvSpPr>
          <p:spPr>
            <a:xfrm>
              <a:off x="6770759" y="3081923"/>
              <a:ext cx="2291111" cy="1145854"/>
            </a:xfrm>
            <a:prstGeom prst="roundRect">
              <a:avLst>
                <a:gd fmla="val 16667" name="adj"/>
              </a:avLst>
            </a:prstGeom>
            <a:solidFill>
              <a:schemeClr val="accent4"/>
            </a:solidFill>
            <a:ln cap="flat" cmpd="sng" w="25400">
              <a:solidFill>
                <a:srgbClr val="FFFFFF"/>
              </a:solidFill>
              <a:prstDash val="solid"/>
              <a:bevel/>
              <a:headEnd len="sm" w="sm" type="none"/>
              <a:tailEnd len="sm" w="sm" type="none"/>
            </a:ln>
          </p:spPr>
          <p:txBody>
            <a:bodyPr anchorCtr="0" anchor="t" bIns="22850" lIns="22850" spcFirstLastPara="1" rIns="22850" wrap="square" tIns="2285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grpSp>
          <p:nvGrpSpPr>
            <p:cNvPr id="520" name="Google Shape;520;p39"/>
            <p:cNvGrpSpPr/>
            <p:nvPr/>
          </p:nvGrpSpPr>
          <p:grpSpPr>
            <a:xfrm>
              <a:off x="7177014" y="3445320"/>
              <a:ext cx="1480217" cy="641215"/>
              <a:chOff x="-14968" y="-46479"/>
              <a:chExt cx="2960432" cy="1282425"/>
            </a:xfrm>
          </p:grpSpPr>
          <p:sp>
            <p:nvSpPr>
              <p:cNvPr id="521" name="Google Shape;521;p39"/>
              <p:cNvSpPr/>
              <p:nvPr/>
            </p:nvSpPr>
            <p:spPr>
              <a:xfrm>
                <a:off x="-1" y="0"/>
                <a:ext cx="2945465" cy="1235946"/>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t/>
                </a:r>
                <a:endParaRPr sz="1050">
                  <a:solidFill>
                    <a:schemeClr val="dk1"/>
                  </a:solidFill>
                  <a:latin typeface="Calibri"/>
                  <a:ea typeface="Calibri"/>
                  <a:cs typeface="Calibri"/>
                  <a:sym typeface="Calibri"/>
                </a:endParaRPr>
              </a:p>
            </p:txBody>
          </p:sp>
          <p:sp>
            <p:nvSpPr>
              <p:cNvPr id="522" name="Google Shape;522;p39"/>
              <p:cNvSpPr/>
              <p:nvPr/>
            </p:nvSpPr>
            <p:spPr>
              <a:xfrm>
                <a:off x="-14968" y="-46479"/>
                <a:ext cx="2945464" cy="1255647"/>
              </a:xfrm>
              <a:prstGeom prst="rect">
                <a:avLst/>
              </a:prstGeom>
              <a:noFill/>
              <a:ln>
                <a:noFill/>
              </a:ln>
            </p:spPr>
            <p:txBody>
              <a:bodyPr anchorCtr="0" anchor="ctr" bIns="91400" lIns="91400" spcFirstLastPara="1" rIns="91400" wrap="square" tIns="91400">
                <a:noAutofit/>
              </a:bodyPr>
              <a:lstStyle/>
              <a:p>
                <a:pPr indent="0" lvl="0" marL="0" marR="0" rtl="0" algn="ctr">
                  <a:lnSpc>
                    <a:spcPct val="90000"/>
                  </a:lnSpc>
                  <a:spcBef>
                    <a:spcPts val="0"/>
                  </a:spcBef>
                  <a:spcAft>
                    <a:spcPts val="0"/>
                  </a:spcAft>
                  <a:buNone/>
                </a:pPr>
                <a:r>
                  <a:rPr b="1" lang="es-MX" sz="1600">
                    <a:solidFill>
                      <a:srgbClr val="FFFFFF"/>
                    </a:solidFill>
                    <a:latin typeface="Calibri"/>
                    <a:ea typeface="Calibri"/>
                    <a:cs typeface="Calibri"/>
                    <a:sym typeface="Calibri"/>
                  </a:rPr>
                  <a:t>Torres de enfriamiento</a:t>
                </a:r>
                <a:endParaRPr b="1" sz="1600">
                  <a:solidFill>
                    <a:srgbClr val="FFFFFF"/>
                  </a:solidFill>
                  <a:latin typeface="Calibri"/>
                  <a:ea typeface="Calibri"/>
                  <a:cs typeface="Calibri"/>
                  <a:sym typeface="Calibri"/>
                </a:endParaRPr>
              </a:p>
            </p:txBody>
          </p:sp>
        </p:grpSp>
        <p:sp>
          <p:nvSpPr>
            <p:cNvPr id="523" name="Google Shape;523;p39"/>
            <p:cNvSpPr/>
            <p:nvPr/>
          </p:nvSpPr>
          <p:spPr>
            <a:xfrm>
              <a:off x="9247548" y="3079961"/>
              <a:ext cx="2291111" cy="1145854"/>
            </a:xfrm>
            <a:prstGeom prst="roundRect">
              <a:avLst>
                <a:gd fmla="val 16667" name="adj"/>
              </a:avLst>
            </a:prstGeom>
            <a:solidFill>
              <a:schemeClr val="accent2"/>
            </a:solidFill>
            <a:ln cap="flat" cmpd="sng" w="25400">
              <a:solidFill>
                <a:srgbClr val="FFFFFF"/>
              </a:solidFill>
              <a:prstDash val="solid"/>
              <a:bevel/>
              <a:headEnd len="sm" w="sm" type="none"/>
              <a:tailEnd len="sm" w="sm" type="none"/>
            </a:ln>
          </p:spPr>
          <p:txBody>
            <a:bodyPr anchorCtr="0" anchor="t" bIns="22850" lIns="22850" spcFirstLastPara="1" rIns="22850" wrap="square" tIns="2285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grpSp>
          <p:nvGrpSpPr>
            <p:cNvPr id="524" name="Google Shape;524;p39"/>
            <p:cNvGrpSpPr/>
            <p:nvPr/>
          </p:nvGrpSpPr>
          <p:grpSpPr>
            <a:xfrm>
              <a:off x="9341178" y="3320338"/>
              <a:ext cx="2118388" cy="932353"/>
              <a:chOff x="-1" y="0"/>
              <a:chExt cx="4236773" cy="1864703"/>
            </a:xfrm>
          </p:grpSpPr>
          <p:sp>
            <p:nvSpPr>
              <p:cNvPr id="525" name="Google Shape;525;p39"/>
              <p:cNvSpPr/>
              <p:nvPr/>
            </p:nvSpPr>
            <p:spPr>
              <a:xfrm>
                <a:off x="-1" y="0"/>
                <a:ext cx="4183834" cy="1755579"/>
              </a:xfrm>
              <a:prstGeom prst="rect">
                <a:avLst/>
              </a:prstGeom>
              <a:solidFill>
                <a:schemeClr val="accent2"/>
              </a:solid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t/>
                </a:r>
                <a:endParaRPr sz="1050">
                  <a:solidFill>
                    <a:schemeClr val="dk1"/>
                  </a:solidFill>
                  <a:latin typeface="Calibri"/>
                  <a:ea typeface="Calibri"/>
                  <a:cs typeface="Calibri"/>
                  <a:sym typeface="Calibri"/>
                </a:endParaRPr>
              </a:p>
            </p:txBody>
          </p:sp>
          <p:sp>
            <p:nvSpPr>
              <p:cNvPr id="526" name="Google Shape;526;p39"/>
              <p:cNvSpPr/>
              <p:nvPr/>
            </p:nvSpPr>
            <p:spPr>
              <a:xfrm>
                <a:off x="52938" y="302533"/>
                <a:ext cx="4183834" cy="1562170"/>
              </a:xfrm>
              <a:prstGeom prst="rect">
                <a:avLst/>
              </a:prstGeom>
              <a:noFill/>
              <a:ln>
                <a:noFill/>
              </a:ln>
            </p:spPr>
            <p:txBody>
              <a:bodyPr anchorCtr="0" anchor="ctr" bIns="91400" lIns="91400" spcFirstLastPara="1" rIns="91400" wrap="square" tIns="91400">
                <a:noAutofit/>
              </a:bodyPr>
              <a:lstStyle/>
              <a:p>
                <a:pPr indent="0" lvl="0" marL="0" marR="0" rtl="0" algn="ctr">
                  <a:lnSpc>
                    <a:spcPct val="90000"/>
                  </a:lnSpc>
                  <a:spcBef>
                    <a:spcPts val="0"/>
                  </a:spcBef>
                  <a:spcAft>
                    <a:spcPts val="0"/>
                  </a:spcAft>
                  <a:buNone/>
                </a:pPr>
                <a:r>
                  <a:rPr b="1" lang="es-MX" sz="1600">
                    <a:solidFill>
                      <a:srgbClr val="FFFFFF"/>
                    </a:solidFill>
                    <a:latin typeface="Calibri"/>
                    <a:ea typeface="Calibri"/>
                    <a:cs typeface="Calibri"/>
                    <a:sym typeface="Calibri"/>
                  </a:rPr>
                  <a:t>Riego de áreas verdes y canchas deportivas</a:t>
                </a:r>
                <a:endParaRPr b="1" sz="1600">
                  <a:solidFill>
                    <a:srgbClr val="FFFFFF"/>
                  </a:solidFill>
                  <a:latin typeface="Calibri"/>
                  <a:ea typeface="Calibri"/>
                  <a:cs typeface="Calibri"/>
                  <a:sym typeface="Calibri"/>
                </a:endParaRPr>
              </a:p>
            </p:txBody>
          </p:sp>
        </p:grpSp>
        <p:sp>
          <p:nvSpPr>
            <p:cNvPr id="527" name="Google Shape;527;p39"/>
            <p:cNvSpPr/>
            <p:nvPr/>
          </p:nvSpPr>
          <p:spPr>
            <a:xfrm>
              <a:off x="8052667" y="1812884"/>
              <a:ext cx="2291111" cy="1145854"/>
            </a:xfrm>
            <a:prstGeom prst="roundRect">
              <a:avLst>
                <a:gd fmla="val 16667" name="adj"/>
              </a:avLst>
            </a:prstGeom>
            <a:solidFill>
              <a:schemeClr val="accent1"/>
            </a:solidFill>
            <a:ln cap="flat" cmpd="sng" w="25400">
              <a:solidFill>
                <a:srgbClr val="FFFFFF"/>
              </a:solidFill>
              <a:prstDash val="solid"/>
              <a:bevel/>
              <a:headEnd len="sm" w="sm" type="none"/>
              <a:tailEnd len="sm" w="sm" type="none"/>
            </a:ln>
          </p:spPr>
          <p:txBody>
            <a:bodyPr anchorCtr="0" anchor="t" bIns="22850" lIns="22850" spcFirstLastPara="1" rIns="22850" wrap="square" tIns="2285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grpSp>
          <p:nvGrpSpPr>
            <p:cNvPr id="528" name="Google Shape;528;p39"/>
            <p:cNvGrpSpPr/>
            <p:nvPr/>
          </p:nvGrpSpPr>
          <p:grpSpPr>
            <a:xfrm>
              <a:off x="8466406" y="2168732"/>
              <a:ext cx="1472733" cy="673702"/>
              <a:chOff x="-1" y="-111457"/>
              <a:chExt cx="2945465" cy="1347403"/>
            </a:xfrm>
          </p:grpSpPr>
          <p:sp>
            <p:nvSpPr>
              <p:cNvPr id="529" name="Google Shape;529;p39"/>
              <p:cNvSpPr/>
              <p:nvPr/>
            </p:nvSpPr>
            <p:spPr>
              <a:xfrm>
                <a:off x="-1" y="0"/>
                <a:ext cx="2945465" cy="1235946"/>
              </a:xfrm>
              <a:prstGeom prst="rect">
                <a:avLst/>
              </a:prstGeom>
              <a:solidFill>
                <a:schemeClr val="accent1"/>
              </a:solid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t/>
                </a:r>
                <a:endParaRPr sz="1050">
                  <a:solidFill>
                    <a:schemeClr val="dk1"/>
                  </a:solidFill>
                  <a:latin typeface="Calibri"/>
                  <a:ea typeface="Calibri"/>
                  <a:cs typeface="Calibri"/>
                  <a:sym typeface="Calibri"/>
                </a:endParaRPr>
              </a:p>
            </p:txBody>
          </p:sp>
          <p:sp>
            <p:nvSpPr>
              <p:cNvPr id="530" name="Google Shape;530;p39"/>
              <p:cNvSpPr/>
              <p:nvPr/>
            </p:nvSpPr>
            <p:spPr>
              <a:xfrm>
                <a:off x="-1" y="-111457"/>
                <a:ext cx="2945465" cy="1255651"/>
              </a:xfrm>
              <a:prstGeom prst="rect">
                <a:avLst/>
              </a:prstGeom>
              <a:noFill/>
              <a:ln>
                <a:noFill/>
              </a:ln>
            </p:spPr>
            <p:txBody>
              <a:bodyPr anchorCtr="0" anchor="ctr" bIns="91400" lIns="91400" spcFirstLastPara="1" rIns="91400" wrap="square" tIns="91400">
                <a:noAutofit/>
              </a:bodyPr>
              <a:lstStyle/>
              <a:p>
                <a:pPr indent="0" lvl="0" marL="0" marR="0" rtl="0" algn="ctr">
                  <a:lnSpc>
                    <a:spcPct val="90000"/>
                  </a:lnSpc>
                  <a:spcBef>
                    <a:spcPts val="0"/>
                  </a:spcBef>
                  <a:spcAft>
                    <a:spcPts val="0"/>
                  </a:spcAft>
                  <a:buNone/>
                </a:pPr>
                <a:r>
                  <a:rPr b="1" lang="es-MX" sz="1600">
                    <a:solidFill>
                      <a:srgbClr val="FFFFFF"/>
                    </a:solidFill>
                    <a:latin typeface="Calibri"/>
                    <a:ea typeface="Calibri"/>
                    <a:cs typeface="Calibri"/>
                    <a:sym typeface="Calibri"/>
                  </a:rPr>
                  <a:t>Mitigación de Polvos</a:t>
                </a:r>
                <a:endParaRPr b="1" sz="1600">
                  <a:solidFill>
                    <a:srgbClr val="FFFFFF"/>
                  </a:solidFill>
                  <a:latin typeface="Calibri"/>
                  <a:ea typeface="Calibri"/>
                  <a:cs typeface="Calibri"/>
                  <a:sym typeface="Calibri"/>
                </a:endParaRPr>
              </a:p>
            </p:txBody>
          </p:sp>
        </p:grpSp>
        <p:sp>
          <p:nvSpPr>
            <p:cNvPr id="531" name="Google Shape;531;p39"/>
            <p:cNvSpPr/>
            <p:nvPr/>
          </p:nvSpPr>
          <p:spPr>
            <a:xfrm>
              <a:off x="9044326" y="1914897"/>
              <a:ext cx="277293" cy="295404"/>
            </a:xfrm>
            <a:custGeom>
              <a:rect b="b" l="l" r="r" t="t"/>
              <a:pathLst>
                <a:path extrusionOk="0" h="21560" w="21600">
                  <a:moveTo>
                    <a:pt x="3849" y="122"/>
                  </a:moveTo>
                  <a:cubicBezTo>
                    <a:pt x="3849" y="-40"/>
                    <a:pt x="3562" y="-40"/>
                    <a:pt x="3562" y="122"/>
                  </a:cubicBezTo>
                  <a:cubicBezTo>
                    <a:pt x="2987" y="4539"/>
                    <a:pt x="0" y="5454"/>
                    <a:pt x="0" y="8525"/>
                  </a:cubicBezTo>
                  <a:cubicBezTo>
                    <a:pt x="0" y="10464"/>
                    <a:pt x="1666" y="11972"/>
                    <a:pt x="3734" y="11972"/>
                  </a:cubicBezTo>
                  <a:cubicBezTo>
                    <a:pt x="5745" y="11972"/>
                    <a:pt x="7411" y="10464"/>
                    <a:pt x="7411" y="8525"/>
                  </a:cubicBezTo>
                  <a:cubicBezTo>
                    <a:pt x="7411" y="5454"/>
                    <a:pt x="4423" y="4539"/>
                    <a:pt x="3849" y="122"/>
                  </a:cubicBezTo>
                  <a:close/>
                  <a:moveTo>
                    <a:pt x="17981" y="122"/>
                  </a:moveTo>
                  <a:cubicBezTo>
                    <a:pt x="17981" y="-40"/>
                    <a:pt x="17751" y="-40"/>
                    <a:pt x="17751" y="122"/>
                  </a:cubicBezTo>
                  <a:cubicBezTo>
                    <a:pt x="17119" y="4539"/>
                    <a:pt x="14132" y="5454"/>
                    <a:pt x="14132" y="8525"/>
                  </a:cubicBezTo>
                  <a:cubicBezTo>
                    <a:pt x="14132" y="10464"/>
                    <a:pt x="15855" y="11972"/>
                    <a:pt x="17866" y="11972"/>
                  </a:cubicBezTo>
                  <a:cubicBezTo>
                    <a:pt x="19877" y="11972"/>
                    <a:pt x="21600" y="10464"/>
                    <a:pt x="21600" y="8525"/>
                  </a:cubicBezTo>
                  <a:cubicBezTo>
                    <a:pt x="21600" y="5454"/>
                    <a:pt x="18613" y="4539"/>
                    <a:pt x="17981" y="122"/>
                  </a:cubicBezTo>
                  <a:close/>
                  <a:moveTo>
                    <a:pt x="10628" y="9656"/>
                  </a:moveTo>
                  <a:cubicBezTo>
                    <a:pt x="10053" y="14127"/>
                    <a:pt x="7066" y="15042"/>
                    <a:pt x="7066" y="18113"/>
                  </a:cubicBezTo>
                  <a:cubicBezTo>
                    <a:pt x="7066" y="19998"/>
                    <a:pt x="8789" y="21560"/>
                    <a:pt x="10800" y="21560"/>
                  </a:cubicBezTo>
                  <a:cubicBezTo>
                    <a:pt x="12811" y="21560"/>
                    <a:pt x="14534" y="19998"/>
                    <a:pt x="14534" y="18113"/>
                  </a:cubicBezTo>
                  <a:cubicBezTo>
                    <a:pt x="14534" y="15042"/>
                    <a:pt x="11489" y="14127"/>
                    <a:pt x="10915" y="9656"/>
                  </a:cubicBezTo>
                  <a:cubicBezTo>
                    <a:pt x="10915" y="9548"/>
                    <a:pt x="10685" y="9548"/>
                    <a:pt x="10628" y="9656"/>
                  </a:cubicBezTo>
                  <a:close/>
                </a:path>
              </a:pathLst>
            </a:custGeom>
            <a:solidFill>
              <a:srgbClr val="FFFFFF"/>
            </a:solidFill>
            <a:ln>
              <a:noFill/>
            </a:ln>
          </p:spPr>
          <p:txBody>
            <a:bodyPr anchorCtr="0" anchor="t" bIns="22850" lIns="22850" spcFirstLastPara="1" rIns="22850" wrap="square" tIns="2285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
          <p:nvSpPr>
            <p:cNvPr id="532" name="Google Shape;532;p39"/>
            <p:cNvSpPr/>
            <p:nvPr/>
          </p:nvSpPr>
          <p:spPr>
            <a:xfrm>
              <a:off x="8902492" y="4398179"/>
              <a:ext cx="409199" cy="409306"/>
            </a:xfrm>
            <a:custGeom>
              <a:rect b="b" l="l" r="r" t="t"/>
              <a:pathLst>
                <a:path extrusionOk="0" h="21600" w="21600">
                  <a:moveTo>
                    <a:pt x="20520" y="9936"/>
                  </a:moveTo>
                  <a:cubicBezTo>
                    <a:pt x="20304" y="9936"/>
                    <a:pt x="19656" y="9936"/>
                    <a:pt x="19440" y="9936"/>
                  </a:cubicBezTo>
                  <a:cubicBezTo>
                    <a:pt x="18846" y="9936"/>
                    <a:pt x="18360" y="10314"/>
                    <a:pt x="18360" y="10800"/>
                  </a:cubicBezTo>
                  <a:cubicBezTo>
                    <a:pt x="18360" y="11286"/>
                    <a:pt x="18846" y="11664"/>
                    <a:pt x="19440" y="11664"/>
                  </a:cubicBezTo>
                  <a:cubicBezTo>
                    <a:pt x="19656" y="11664"/>
                    <a:pt x="20304" y="11664"/>
                    <a:pt x="20520" y="11664"/>
                  </a:cubicBezTo>
                  <a:cubicBezTo>
                    <a:pt x="21114" y="11664"/>
                    <a:pt x="21600" y="11286"/>
                    <a:pt x="21600" y="10800"/>
                  </a:cubicBezTo>
                  <a:cubicBezTo>
                    <a:pt x="21600" y="10314"/>
                    <a:pt x="21114" y="9936"/>
                    <a:pt x="20520" y="9936"/>
                  </a:cubicBezTo>
                  <a:close/>
                  <a:moveTo>
                    <a:pt x="10800" y="4860"/>
                  </a:moveTo>
                  <a:cubicBezTo>
                    <a:pt x="7506" y="4860"/>
                    <a:pt x="4860" y="7506"/>
                    <a:pt x="4860" y="10800"/>
                  </a:cubicBezTo>
                  <a:cubicBezTo>
                    <a:pt x="4860" y="14094"/>
                    <a:pt x="7506" y="16740"/>
                    <a:pt x="10800" y="16740"/>
                  </a:cubicBezTo>
                  <a:cubicBezTo>
                    <a:pt x="14094" y="16740"/>
                    <a:pt x="16740" y="14094"/>
                    <a:pt x="16740" y="10800"/>
                  </a:cubicBezTo>
                  <a:cubicBezTo>
                    <a:pt x="16740" y="7506"/>
                    <a:pt x="14094" y="4860"/>
                    <a:pt x="10800" y="4860"/>
                  </a:cubicBezTo>
                  <a:close/>
                  <a:moveTo>
                    <a:pt x="10800" y="15120"/>
                  </a:moveTo>
                  <a:cubicBezTo>
                    <a:pt x="8424" y="15120"/>
                    <a:pt x="6480" y="13176"/>
                    <a:pt x="6480" y="10800"/>
                  </a:cubicBezTo>
                  <a:cubicBezTo>
                    <a:pt x="6480" y="8424"/>
                    <a:pt x="8424" y="6480"/>
                    <a:pt x="10800" y="6480"/>
                  </a:cubicBezTo>
                  <a:cubicBezTo>
                    <a:pt x="13176" y="6480"/>
                    <a:pt x="15120" y="8424"/>
                    <a:pt x="15120" y="10800"/>
                  </a:cubicBezTo>
                  <a:cubicBezTo>
                    <a:pt x="15120" y="13176"/>
                    <a:pt x="13176" y="15120"/>
                    <a:pt x="10800" y="15120"/>
                  </a:cubicBezTo>
                  <a:close/>
                  <a:moveTo>
                    <a:pt x="3186" y="10800"/>
                  </a:moveTo>
                  <a:cubicBezTo>
                    <a:pt x="3186" y="10314"/>
                    <a:pt x="2754" y="9936"/>
                    <a:pt x="2160" y="9936"/>
                  </a:cubicBezTo>
                  <a:cubicBezTo>
                    <a:pt x="1944" y="9936"/>
                    <a:pt x="1242" y="9936"/>
                    <a:pt x="1080" y="9936"/>
                  </a:cubicBezTo>
                  <a:cubicBezTo>
                    <a:pt x="486" y="9936"/>
                    <a:pt x="0" y="10314"/>
                    <a:pt x="0" y="10800"/>
                  </a:cubicBezTo>
                  <a:cubicBezTo>
                    <a:pt x="0" y="11286"/>
                    <a:pt x="486" y="11664"/>
                    <a:pt x="1080" y="11664"/>
                  </a:cubicBezTo>
                  <a:cubicBezTo>
                    <a:pt x="1242" y="11664"/>
                    <a:pt x="1944" y="11664"/>
                    <a:pt x="2160" y="11664"/>
                  </a:cubicBezTo>
                  <a:cubicBezTo>
                    <a:pt x="2754" y="11664"/>
                    <a:pt x="3186" y="11286"/>
                    <a:pt x="3186" y="10800"/>
                  </a:cubicBezTo>
                  <a:close/>
                  <a:moveTo>
                    <a:pt x="10800" y="3240"/>
                  </a:moveTo>
                  <a:cubicBezTo>
                    <a:pt x="11286" y="3240"/>
                    <a:pt x="11664" y="2754"/>
                    <a:pt x="11664" y="2160"/>
                  </a:cubicBezTo>
                  <a:cubicBezTo>
                    <a:pt x="11664" y="1944"/>
                    <a:pt x="11664" y="1296"/>
                    <a:pt x="11664" y="1080"/>
                  </a:cubicBezTo>
                  <a:cubicBezTo>
                    <a:pt x="11664" y="486"/>
                    <a:pt x="11286" y="0"/>
                    <a:pt x="10800" y="0"/>
                  </a:cubicBezTo>
                  <a:cubicBezTo>
                    <a:pt x="10314" y="0"/>
                    <a:pt x="9936" y="486"/>
                    <a:pt x="9936" y="1080"/>
                  </a:cubicBezTo>
                  <a:cubicBezTo>
                    <a:pt x="9936" y="1296"/>
                    <a:pt x="9936" y="1944"/>
                    <a:pt x="9936" y="2160"/>
                  </a:cubicBezTo>
                  <a:cubicBezTo>
                    <a:pt x="9936" y="2754"/>
                    <a:pt x="10314" y="3240"/>
                    <a:pt x="10800" y="3240"/>
                  </a:cubicBezTo>
                  <a:close/>
                  <a:moveTo>
                    <a:pt x="10800" y="18360"/>
                  </a:moveTo>
                  <a:cubicBezTo>
                    <a:pt x="10314" y="18360"/>
                    <a:pt x="9936" y="18846"/>
                    <a:pt x="9936" y="19440"/>
                  </a:cubicBezTo>
                  <a:cubicBezTo>
                    <a:pt x="9936" y="19656"/>
                    <a:pt x="9936" y="20304"/>
                    <a:pt x="9936" y="20520"/>
                  </a:cubicBezTo>
                  <a:cubicBezTo>
                    <a:pt x="9936" y="21114"/>
                    <a:pt x="10314" y="21600"/>
                    <a:pt x="10800" y="21600"/>
                  </a:cubicBezTo>
                  <a:cubicBezTo>
                    <a:pt x="11286" y="21600"/>
                    <a:pt x="11664" y="21114"/>
                    <a:pt x="11664" y="20520"/>
                  </a:cubicBezTo>
                  <a:cubicBezTo>
                    <a:pt x="11664" y="20304"/>
                    <a:pt x="11664" y="19656"/>
                    <a:pt x="11664" y="19440"/>
                  </a:cubicBezTo>
                  <a:cubicBezTo>
                    <a:pt x="11664" y="18846"/>
                    <a:pt x="11286" y="18360"/>
                    <a:pt x="10800" y="18360"/>
                  </a:cubicBezTo>
                  <a:close/>
                  <a:moveTo>
                    <a:pt x="18738" y="4050"/>
                  </a:moveTo>
                  <a:cubicBezTo>
                    <a:pt x="19170" y="3618"/>
                    <a:pt x="19224" y="3024"/>
                    <a:pt x="18900" y="2700"/>
                  </a:cubicBezTo>
                  <a:cubicBezTo>
                    <a:pt x="18576" y="2376"/>
                    <a:pt x="17928" y="2430"/>
                    <a:pt x="17496" y="2862"/>
                  </a:cubicBezTo>
                  <a:cubicBezTo>
                    <a:pt x="17388" y="2970"/>
                    <a:pt x="16902" y="3456"/>
                    <a:pt x="16740" y="3618"/>
                  </a:cubicBezTo>
                  <a:cubicBezTo>
                    <a:pt x="16362" y="3996"/>
                    <a:pt x="16254" y="4644"/>
                    <a:pt x="16632" y="4968"/>
                  </a:cubicBezTo>
                  <a:cubicBezTo>
                    <a:pt x="16956" y="5292"/>
                    <a:pt x="17550" y="5238"/>
                    <a:pt x="17982" y="4806"/>
                  </a:cubicBezTo>
                  <a:cubicBezTo>
                    <a:pt x="18090" y="4698"/>
                    <a:pt x="18630" y="4158"/>
                    <a:pt x="18738" y="4050"/>
                  </a:cubicBezTo>
                  <a:close/>
                  <a:moveTo>
                    <a:pt x="3564" y="16794"/>
                  </a:moveTo>
                  <a:cubicBezTo>
                    <a:pt x="3456" y="16902"/>
                    <a:pt x="2970" y="17388"/>
                    <a:pt x="2808" y="17550"/>
                  </a:cubicBezTo>
                  <a:cubicBezTo>
                    <a:pt x="2430" y="17928"/>
                    <a:pt x="2322" y="18576"/>
                    <a:pt x="2700" y="18900"/>
                  </a:cubicBezTo>
                  <a:cubicBezTo>
                    <a:pt x="3024" y="19224"/>
                    <a:pt x="3618" y="19170"/>
                    <a:pt x="4050" y="18738"/>
                  </a:cubicBezTo>
                  <a:cubicBezTo>
                    <a:pt x="4158" y="18630"/>
                    <a:pt x="4698" y="18090"/>
                    <a:pt x="4806" y="17982"/>
                  </a:cubicBezTo>
                  <a:cubicBezTo>
                    <a:pt x="5238" y="17550"/>
                    <a:pt x="5292" y="16956"/>
                    <a:pt x="4968" y="16632"/>
                  </a:cubicBezTo>
                  <a:cubicBezTo>
                    <a:pt x="4644" y="16308"/>
                    <a:pt x="3996" y="16362"/>
                    <a:pt x="3564" y="16794"/>
                  </a:cubicBezTo>
                  <a:close/>
                  <a:moveTo>
                    <a:pt x="4050" y="2862"/>
                  </a:moveTo>
                  <a:cubicBezTo>
                    <a:pt x="3618" y="2430"/>
                    <a:pt x="3024" y="2376"/>
                    <a:pt x="2700" y="2700"/>
                  </a:cubicBezTo>
                  <a:cubicBezTo>
                    <a:pt x="2322" y="3024"/>
                    <a:pt x="2430" y="3618"/>
                    <a:pt x="2808" y="4050"/>
                  </a:cubicBezTo>
                  <a:cubicBezTo>
                    <a:pt x="2970" y="4158"/>
                    <a:pt x="3456" y="4698"/>
                    <a:pt x="3564" y="4806"/>
                  </a:cubicBezTo>
                  <a:cubicBezTo>
                    <a:pt x="3996" y="5238"/>
                    <a:pt x="4644" y="5292"/>
                    <a:pt x="4968" y="4968"/>
                  </a:cubicBezTo>
                  <a:cubicBezTo>
                    <a:pt x="5292" y="4644"/>
                    <a:pt x="5238" y="3996"/>
                    <a:pt x="4806" y="3618"/>
                  </a:cubicBezTo>
                  <a:cubicBezTo>
                    <a:pt x="4698" y="3456"/>
                    <a:pt x="4158" y="2970"/>
                    <a:pt x="4050" y="2862"/>
                  </a:cubicBezTo>
                  <a:close/>
                  <a:moveTo>
                    <a:pt x="16740" y="17982"/>
                  </a:moveTo>
                  <a:cubicBezTo>
                    <a:pt x="16902" y="18090"/>
                    <a:pt x="17388" y="18630"/>
                    <a:pt x="17496" y="18738"/>
                  </a:cubicBezTo>
                  <a:cubicBezTo>
                    <a:pt x="17928" y="19170"/>
                    <a:pt x="18576" y="19224"/>
                    <a:pt x="18900" y="18900"/>
                  </a:cubicBezTo>
                  <a:cubicBezTo>
                    <a:pt x="19224" y="18576"/>
                    <a:pt x="19170" y="17928"/>
                    <a:pt x="18738" y="17550"/>
                  </a:cubicBezTo>
                  <a:cubicBezTo>
                    <a:pt x="18630" y="17388"/>
                    <a:pt x="18090" y="16902"/>
                    <a:pt x="17982" y="16794"/>
                  </a:cubicBezTo>
                  <a:cubicBezTo>
                    <a:pt x="17550" y="16362"/>
                    <a:pt x="16956" y="16308"/>
                    <a:pt x="16632" y="16632"/>
                  </a:cubicBezTo>
                  <a:cubicBezTo>
                    <a:pt x="16254" y="16956"/>
                    <a:pt x="16362" y="17550"/>
                    <a:pt x="16740" y="17982"/>
                  </a:cubicBezTo>
                  <a:close/>
                </a:path>
              </a:pathLst>
            </a:custGeom>
            <a:solidFill>
              <a:srgbClr val="FFFFFF"/>
            </a:solidFill>
            <a:ln>
              <a:noFill/>
            </a:ln>
          </p:spPr>
          <p:txBody>
            <a:bodyPr anchorCtr="0" anchor="t" bIns="22850" lIns="22850" spcFirstLastPara="1" rIns="22850" wrap="square" tIns="2285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sp>
          <p:nvSpPr>
            <p:cNvPr id="533" name="Google Shape;533;p39"/>
            <p:cNvSpPr/>
            <p:nvPr/>
          </p:nvSpPr>
          <p:spPr>
            <a:xfrm>
              <a:off x="7747886" y="3160964"/>
              <a:ext cx="330990" cy="364157"/>
            </a:xfrm>
            <a:custGeom>
              <a:rect b="b" l="l" r="r" t="t"/>
              <a:pathLst>
                <a:path extrusionOk="0" h="21600" w="21377">
                  <a:moveTo>
                    <a:pt x="21037" y="18605"/>
                  </a:moveTo>
                  <a:cubicBezTo>
                    <a:pt x="21455" y="19262"/>
                    <a:pt x="21487" y="19923"/>
                    <a:pt x="21135" y="20587"/>
                  </a:cubicBezTo>
                  <a:cubicBezTo>
                    <a:pt x="20970" y="20916"/>
                    <a:pt x="20732" y="21169"/>
                    <a:pt x="20428" y="21339"/>
                  </a:cubicBezTo>
                  <a:cubicBezTo>
                    <a:pt x="20123" y="21515"/>
                    <a:pt x="19798" y="21600"/>
                    <a:pt x="19456" y="21600"/>
                  </a:cubicBezTo>
                  <a:lnTo>
                    <a:pt x="1929" y="21600"/>
                  </a:lnTo>
                  <a:cubicBezTo>
                    <a:pt x="1586" y="21600"/>
                    <a:pt x="1264" y="21515"/>
                    <a:pt x="966" y="21339"/>
                  </a:cubicBezTo>
                  <a:cubicBezTo>
                    <a:pt x="664" y="21169"/>
                    <a:pt x="426" y="20916"/>
                    <a:pt x="249" y="20587"/>
                  </a:cubicBezTo>
                  <a:cubicBezTo>
                    <a:pt x="-113" y="19915"/>
                    <a:pt x="-79" y="19251"/>
                    <a:pt x="345" y="18605"/>
                  </a:cubicBezTo>
                  <a:lnTo>
                    <a:pt x="7510" y="7313"/>
                  </a:lnTo>
                  <a:lnTo>
                    <a:pt x="7510" y="2167"/>
                  </a:lnTo>
                  <a:lnTo>
                    <a:pt x="6428" y="2167"/>
                  </a:lnTo>
                  <a:cubicBezTo>
                    <a:pt x="6123" y="2167"/>
                    <a:pt x="5871" y="2061"/>
                    <a:pt x="5671" y="1850"/>
                  </a:cubicBezTo>
                  <a:cubicBezTo>
                    <a:pt x="5474" y="1638"/>
                    <a:pt x="5372" y="1380"/>
                    <a:pt x="5372" y="1072"/>
                  </a:cubicBezTo>
                  <a:cubicBezTo>
                    <a:pt x="5372" y="778"/>
                    <a:pt x="5474" y="528"/>
                    <a:pt x="5671" y="320"/>
                  </a:cubicBezTo>
                  <a:cubicBezTo>
                    <a:pt x="5871" y="108"/>
                    <a:pt x="6123" y="0"/>
                    <a:pt x="6428" y="0"/>
                  </a:cubicBezTo>
                  <a:lnTo>
                    <a:pt x="14954" y="0"/>
                  </a:lnTo>
                  <a:cubicBezTo>
                    <a:pt x="15261" y="0"/>
                    <a:pt x="15516" y="108"/>
                    <a:pt x="15725" y="320"/>
                  </a:cubicBezTo>
                  <a:cubicBezTo>
                    <a:pt x="15934" y="528"/>
                    <a:pt x="16039" y="778"/>
                    <a:pt x="16039" y="1072"/>
                  </a:cubicBezTo>
                  <a:cubicBezTo>
                    <a:pt x="16039" y="1380"/>
                    <a:pt x="15934" y="1638"/>
                    <a:pt x="15725" y="1850"/>
                  </a:cubicBezTo>
                  <a:cubicBezTo>
                    <a:pt x="15516" y="2061"/>
                    <a:pt x="15261" y="2167"/>
                    <a:pt x="14954" y="2167"/>
                  </a:cubicBezTo>
                  <a:lnTo>
                    <a:pt x="13901" y="2167"/>
                  </a:lnTo>
                  <a:lnTo>
                    <a:pt x="13901" y="7339"/>
                  </a:lnTo>
                  <a:lnTo>
                    <a:pt x="21037" y="18605"/>
                  </a:lnTo>
                  <a:close/>
                  <a:moveTo>
                    <a:pt x="5262" y="14866"/>
                  </a:moveTo>
                  <a:lnTo>
                    <a:pt x="16123" y="14866"/>
                  </a:lnTo>
                  <a:lnTo>
                    <a:pt x="11774" y="7974"/>
                  </a:lnTo>
                  <a:lnTo>
                    <a:pt x="11774" y="2167"/>
                  </a:lnTo>
                  <a:lnTo>
                    <a:pt x="9636" y="2167"/>
                  </a:lnTo>
                  <a:lnTo>
                    <a:pt x="9636" y="7947"/>
                  </a:lnTo>
                  <a:lnTo>
                    <a:pt x="5262" y="14866"/>
                  </a:lnTo>
                  <a:close/>
                </a:path>
              </a:pathLst>
            </a:custGeom>
            <a:solidFill>
              <a:srgbClr val="FFFFFF"/>
            </a:solidFill>
            <a:ln>
              <a:noFill/>
            </a:ln>
          </p:spPr>
          <p:txBody>
            <a:bodyPr anchorCtr="0" anchor="ctr" bIns="22850" lIns="22850" spcFirstLastPara="1" rIns="22850" wrap="square" tIns="2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534" name="Google Shape;534;p39"/>
            <p:cNvSpPr/>
            <p:nvPr/>
          </p:nvSpPr>
          <p:spPr>
            <a:xfrm>
              <a:off x="10249441" y="3145163"/>
              <a:ext cx="328330" cy="349478"/>
            </a:xfrm>
            <a:custGeom>
              <a:rect b="b" l="l" r="r" t="t"/>
              <a:pathLst>
                <a:path extrusionOk="0" h="21600" w="21600">
                  <a:moveTo>
                    <a:pt x="21600" y="17393"/>
                  </a:moveTo>
                  <a:cubicBezTo>
                    <a:pt x="17693" y="18454"/>
                    <a:pt x="17693" y="18454"/>
                    <a:pt x="17693" y="18454"/>
                  </a:cubicBezTo>
                  <a:cubicBezTo>
                    <a:pt x="16549" y="14798"/>
                    <a:pt x="16549" y="14798"/>
                    <a:pt x="16549" y="14798"/>
                  </a:cubicBezTo>
                  <a:cubicBezTo>
                    <a:pt x="18237" y="15663"/>
                    <a:pt x="18237" y="15663"/>
                    <a:pt x="18237" y="15663"/>
                  </a:cubicBezTo>
                  <a:cubicBezTo>
                    <a:pt x="18949" y="14483"/>
                    <a:pt x="19367" y="13146"/>
                    <a:pt x="19367" y="11704"/>
                  </a:cubicBezTo>
                  <a:cubicBezTo>
                    <a:pt x="19367" y="8388"/>
                    <a:pt x="17247" y="5531"/>
                    <a:pt x="14205" y="4286"/>
                  </a:cubicBezTo>
                  <a:cubicBezTo>
                    <a:pt x="14805" y="2556"/>
                    <a:pt x="14805" y="2556"/>
                    <a:pt x="14805" y="2556"/>
                  </a:cubicBezTo>
                  <a:cubicBezTo>
                    <a:pt x="18614" y="4050"/>
                    <a:pt x="21293" y="7576"/>
                    <a:pt x="21293" y="11704"/>
                  </a:cubicBezTo>
                  <a:cubicBezTo>
                    <a:pt x="21293" y="13461"/>
                    <a:pt x="20791" y="15099"/>
                    <a:pt x="19926" y="16528"/>
                  </a:cubicBezTo>
                  <a:lnTo>
                    <a:pt x="21600" y="17393"/>
                  </a:lnTo>
                  <a:close/>
                  <a:moveTo>
                    <a:pt x="10744" y="19804"/>
                  </a:moveTo>
                  <a:cubicBezTo>
                    <a:pt x="7563" y="19804"/>
                    <a:pt x="4772" y="18153"/>
                    <a:pt x="3279" y="15728"/>
                  </a:cubicBezTo>
                  <a:cubicBezTo>
                    <a:pt x="4981" y="14811"/>
                    <a:pt x="4981" y="14811"/>
                    <a:pt x="4981" y="14811"/>
                  </a:cubicBezTo>
                  <a:cubicBezTo>
                    <a:pt x="1047" y="13828"/>
                    <a:pt x="1047" y="13828"/>
                    <a:pt x="1047" y="13828"/>
                  </a:cubicBezTo>
                  <a:cubicBezTo>
                    <a:pt x="0" y="17511"/>
                    <a:pt x="0" y="17511"/>
                    <a:pt x="0" y="17511"/>
                  </a:cubicBezTo>
                  <a:cubicBezTo>
                    <a:pt x="1619" y="16633"/>
                    <a:pt x="1619" y="16633"/>
                    <a:pt x="1619" y="16633"/>
                  </a:cubicBezTo>
                  <a:cubicBezTo>
                    <a:pt x="3447" y="19595"/>
                    <a:pt x="6837" y="21600"/>
                    <a:pt x="10744" y="21600"/>
                  </a:cubicBezTo>
                  <a:cubicBezTo>
                    <a:pt x="12865" y="21600"/>
                    <a:pt x="14819" y="21010"/>
                    <a:pt x="16465" y="20014"/>
                  </a:cubicBezTo>
                  <a:cubicBezTo>
                    <a:pt x="15279" y="18585"/>
                    <a:pt x="15279" y="18585"/>
                    <a:pt x="15279" y="18585"/>
                  </a:cubicBezTo>
                  <a:cubicBezTo>
                    <a:pt x="13967" y="19346"/>
                    <a:pt x="12419" y="19804"/>
                    <a:pt x="10744" y="19804"/>
                  </a:cubicBezTo>
                  <a:close/>
                  <a:moveTo>
                    <a:pt x="2135" y="11809"/>
                  </a:moveTo>
                  <a:cubicBezTo>
                    <a:pt x="2135" y="11770"/>
                    <a:pt x="2121" y="11744"/>
                    <a:pt x="2121" y="11704"/>
                  </a:cubicBezTo>
                  <a:cubicBezTo>
                    <a:pt x="2121" y="7536"/>
                    <a:pt x="5484" y="4116"/>
                    <a:pt x="9795" y="3657"/>
                  </a:cubicBezTo>
                  <a:cubicBezTo>
                    <a:pt x="9795" y="5400"/>
                    <a:pt x="9795" y="5400"/>
                    <a:pt x="9795" y="5400"/>
                  </a:cubicBezTo>
                  <a:cubicBezTo>
                    <a:pt x="12670" y="2700"/>
                    <a:pt x="12670" y="2700"/>
                    <a:pt x="12670" y="2700"/>
                  </a:cubicBezTo>
                  <a:cubicBezTo>
                    <a:pt x="9795" y="0"/>
                    <a:pt x="9795" y="0"/>
                    <a:pt x="9795" y="0"/>
                  </a:cubicBezTo>
                  <a:cubicBezTo>
                    <a:pt x="9795" y="1848"/>
                    <a:pt x="9795" y="1848"/>
                    <a:pt x="9795" y="1848"/>
                  </a:cubicBezTo>
                  <a:cubicBezTo>
                    <a:pt x="4423" y="2294"/>
                    <a:pt x="209" y="6540"/>
                    <a:pt x="209" y="11704"/>
                  </a:cubicBezTo>
                  <a:cubicBezTo>
                    <a:pt x="209" y="11822"/>
                    <a:pt x="223" y="11940"/>
                    <a:pt x="223" y="12058"/>
                  </a:cubicBezTo>
                  <a:lnTo>
                    <a:pt x="2135" y="11809"/>
                  </a:lnTo>
                  <a:close/>
                  <a:moveTo>
                    <a:pt x="7995" y="11298"/>
                  </a:moveTo>
                  <a:cubicBezTo>
                    <a:pt x="7758" y="12084"/>
                    <a:pt x="7856" y="12897"/>
                    <a:pt x="8400" y="13618"/>
                  </a:cubicBezTo>
                  <a:cubicBezTo>
                    <a:pt x="9265" y="12412"/>
                    <a:pt x="10884" y="11128"/>
                    <a:pt x="12000" y="10879"/>
                  </a:cubicBezTo>
                  <a:cubicBezTo>
                    <a:pt x="9712" y="12438"/>
                    <a:pt x="8428" y="14627"/>
                    <a:pt x="8260" y="17104"/>
                  </a:cubicBezTo>
                  <a:cubicBezTo>
                    <a:pt x="9223" y="17104"/>
                    <a:pt x="9223" y="17104"/>
                    <a:pt x="9223" y="17104"/>
                  </a:cubicBezTo>
                  <a:cubicBezTo>
                    <a:pt x="9209" y="16161"/>
                    <a:pt x="9349" y="14994"/>
                    <a:pt x="9698" y="14457"/>
                  </a:cubicBezTo>
                  <a:cubicBezTo>
                    <a:pt x="10577" y="14732"/>
                    <a:pt x="11540" y="14575"/>
                    <a:pt x="12377" y="13906"/>
                  </a:cubicBezTo>
                  <a:cubicBezTo>
                    <a:pt x="14037" y="12596"/>
                    <a:pt x="13409" y="9280"/>
                    <a:pt x="16326" y="8900"/>
                  </a:cubicBezTo>
                  <a:cubicBezTo>
                    <a:pt x="12419" y="6894"/>
                    <a:pt x="8707" y="9017"/>
                    <a:pt x="7995" y="11298"/>
                  </a:cubicBezTo>
                  <a:close/>
                </a:path>
              </a:pathLst>
            </a:custGeom>
            <a:solidFill>
              <a:schemeClr val="lt1"/>
            </a:solidFill>
            <a:ln>
              <a:noFill/>
            </a:ln>
          </p:spPr>
          <p:txBody>
            <a:bodyPr anchorCtr="0" anchor="t" bIns="22850" lIns="22850" spcFirstLastPara="1" rIns="22850" wrap="square" tIns="22850">
              <a:noAutofit/>
            </a:bodyPr>
            <a:lstStyle/>
            <a:p>
              <a:pPr indent="0" lvl="0" marL="0" marR="0" rtl="0" algn="l">
                <a:spcBef>
                  <a:spcPts val="0"/>
                </a:spcBef>
                <a:spcAft>
                  <a:spcPts val="0"/>
                </a:spcAft>
                <a:buNone/>
              </a:pPr>
              <a:r>
                <a:t/>
              </a:r>
              <a:endParaRPr sz="105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par>
                                <p:cTn fill="hold" nodeType="with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pic>
        <p:nvPicPr>
          <p:cNvPr descr="IWA_LOGO_white_background_RGB" id="539" name="Google Shape;539;p40"/>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540" name="Google Shape;540;p40"/>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541" name="Google Shape;541;p40"/>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542" name="Google Shape;542;p40"/>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543" name="Google Shape;543;p40"/>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544" name="Google Shape;544;p40"/>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545" name="Google Shape;545;p40"/>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546" name="Google Shape;546;p40"/>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547" name="Google Shape;547;p40"/>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548" name="Google Shape;548;p40"/>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549" name="Google Shape;549;p40"/>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sp>
        <p:nvSpPr>
          <p:cNvPr id="550" name="Google Shape;550;p40"/>
          <p:cNvSpPr/>
          <p:nvPr/>
        </p:nvSpPr>
        <p:spPr>
          <a:xfrm>
            <a:off x="5513342" y="452168"/>
            <a:ext cx="379078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chemeClr val="dk1"/>
                </a:solidFill>
                <a:latin typeface="Calibri"/>
                <a:ea typeface="Calibri"/>
                <a:cs typeface="Calibri"/>
                <a:sym typeface="Calibri"/>
              </a:rPr>
              <a:t>Campo de Golf La Herradura</a:t>
            </a:r>
            <a:endParaRPr/>
          </a:p>
        </p:txBody>
      </p:sp>
      <p:pic>
        <p:nvPicPr>
          <p:cNvPr id="551" name="Google Shape;551;p40"/>
          <p:cNvPicPr preferRelativeResize="0"/>
          <p:nvPr/>
        </p:nvPicPr>
        <p:blipFill rotWithShape="1">
          <a:blip r:embed="rId10">
            <a:alphaModFix/>
          </a:blip>
          <a:srcRect b="0" l="0" r="0" t="0"/>
          <a:stretch/>
        </p:blipFill>
        <p:spPr>
          <a:xfrm>
            <a:off x="2192904" y="1178969"/>
            <a:ext cx="1283896" cy="1283896"/>
          </a:xfrm>
          <a:prstGeom prst="rect">
            <a:avLst/>
          </a:prstGeom>
          <a:noFill/>
          <a:ln>
            <a:noFill/>
          </a:ln>
        </p:spPr>
      </p:pic>
      <p:pic>
        <p:nvPicPr>
          <p:cNvPr descr="Resultado de imagen para club de golf la herradura" id="552" name="Google Shape;552;p40"/>
          <p:cNvPicPr preferRelativeResize="0"/>
          <p:nvPr/>
        </p:nvPicPr>
        <p:blipFill rotWithShape="1">
          <a:blip r:embed="rId11">
            <a:alphaModFix/>
          </a:blip>
          <a:srcRect b="0" l="0" r="0" t="0"/>
          <a:stretch/>
        </p:blipFill>
        <p:spPr>
          <a:xfrm>
            <a:off x="5895449" y="1279365"/>
            <a:ext cx="2705100" cy="2019301"/>
          </a:xfrm>
          <a:prstGeom prst="rect">
            <a:avLst/>
          </a:prstGeom>
          <a:noFill/>
          <a:ln>
            <a:noFill/>
          </a:ln>
        </p:spPr>
      </p:pic>
      <p:pic>
        <p:nvPicPr>
          <p:cNvPr descr="Resultado de imagen para club de golf la herradura" id="553" name="Google Shape;553;p40"/>
          <p:cNvPicPr preferRelativeResize="0"/>
          <p:nvPr/>
        </p:nvPicPr>
        <p:blipFill rotWithShape="1">
          <a:blip r:embed="rId12">
            <a:alphaModFix/>
          </a:blip>
          <a:srcRect b="0" l="0" r="0" t="0"/>
          <a:stretch/>
        </p:blipFill>
        <p:spPr>
          <a:xfrm>
            <a:off x="8739854" y="1279365"/>
            <a:ext cx="3035380" cy="2019301"/>
          </a:xfrm>
          <a:prstGeom prst="rect">
            <a:avLst/>
          </a:prstGeom>
          <a:noFill/>
          <a:ln>
            <a:noFill/>
          </a:ln>
        </p:spPr>
      </p:pic>
      <p:pic>
        <p:nvPicPr>
          <p:cNvPr descr="Resultado de imagen para club de golf la herradura" id="554" name="Google Shape;554;p40"/>
          <p:cNvPicPr preferRelativeResize="0"/>
          <p:nvPr/>
        </p:nvPicPr>
        <p:blipFill rotWithShape="1">
          <a:blip r:embed="rId13">
            <a:alphaModFix/>
          </a:blip>
          <a:srcRect b="0" l="0" r="0" t="0"/>
          <a:stretch/>
        </p:blipFill>
        <p:spPr>
          <a:xfrm>
            <a:off x="274991" y="2706598"/>
            <a:ext cx="5389336" cy="3476991"/>
          </a:xfrm>
          <a:prstGeom prst="rect">
            <a:avLst/>
          </a:prstGeom>
          <a:noFill/>
          <a:ln>
            <a:noFill/>
          </a:ln>
        </p:spPr>
      </p:pic>
      <p:pic>
        <p:nvPicPr>
          <p:cNvPr descr="Imagen relacionada" id="555" name="Google Shape;555;p40"/>
          <p:cNvPicPr preferRelativeResize="0"/>
          <p:nvPr/>
        </p:nvPicPr>
        <p:blipFill rotWithShape="1">
          <a:blip r:embed="rId14">
            <a:alphaModFix/>
          </a:blip>
          <a:srcRect b="0" l="0" r="0" t="0"/>
          <a:stretch/>
        </p:blipFill>
        <p:spPr>
          <a:xfrm>
            <a:off x="7332702" y="3513972"/>
            <a:ext cx="3737464" cy="26696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51"/>
                                        </p:tgtEl>
                                        <p:attrNameLst>
                                          <p:attrName>style.visibility</p:attrName>
                                        </p:attrNameLst>
                                      </p:cBhvr>
                                      <p:to>
                                        <p:strVal val="visible"/>
                                      </p:to>
                                    </p:set>
                                    <p:anim calcmode="lin" valueType="num">
                                      <p:cBhvr additive="base">
                                        <p:cTn dur="500"/>
                                        <p:tgtEl>
                                          <p:spTgt spid="551"/>
                                        </p:tgtEl>
                                        <p:attrNameLst>
                                          <p:attrName>ppt_w</p:attrName>
                                        </p:attrNameLst>
                                      </p:cBhvr>
                                      <p:tavLst>
                                        <p:tav fmla="" tm="0">
                                          <p:val>
                                            <p:strVal val="0"/>
                                          </p:val>
                                        </p:tav>
                                        <p:tav fmla="" tm="100000">
                                          <p:val>
                                            <p:strVal val="#ppt_w"/>
                                          </p:val>
                                        </p:tav>
                                      </p:tavLst>
                                    </p:anim>
                                    <p:anim calcmode="lin" valueType="num">
                                      <p:cBhvr additive="base">
                                        <p:cTn dur="500"/>
                                        <p:tgtEl>
                                          <p:spTgt spid="55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54"/>
                                        </p:tgtEl>
                                        <p:attrNameLst>
                                          <p:attrName>style.visibility</p:attrName>
                                        </p:attrNameLst>
                                      </p:cBhvr>
                                      <p:to>
                                        <p:strVal val="visible"/>
                                      </p:to>
                                    </p:set>
                                    <p:anim calcmode="lin" valueType="num">
                                      <p:cBhvr additive="base">
                                        <p:cTn dur="500"/>
                                        <p:tgtEl>
                                          <p:spTgt spid="554"/>
                                        </p:tgtEl>
                                        <p:attrNameLst>
                                          <p:attrName>ppt_w</p:attrName>
                                        </p:attrNameLst>
                                      </p:cBhvr>
                                      <p:tavLst>
                                        <p:tav fmla="" tm="0">
                                          <p:val>
                                            <p:strVal val="0"/>
                                          </p:val>
                                        </p:tav>
                                        <p:tav fmla="" tm="100000">
                                          <p:val>
                                            <p:strVal val="#ppt_w"/>
                                          </p:val>
                                        </p:tav>
                                      </p:tavLst>
                                    </p:anim>
                                    <p:anim calcmode="lin" valueType="num">
                                      <p:cBhvr additive="base">
                                        <p:cTn dur="500"/>
                                        <p:tgtEl>
                                          <p:spTgt spid="55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52"/>
                                        </p:tgtEl>
                                        <p:attrNameLst>
                                          <p:attrName>style.visibility</p:attrName>
                                        </p:attrNameLst>
                                      </p:cBhvr>
                                      <p:to>
                                        <p:strVal val="visible"/>
                                      </p:to>
                                    </p:set>
                                    <p:anim calcmode="lin" valueType="num">
                                      <p:cBhvr additive="base">
                                        <p:cTn dur="500"/>
                                        <p:tgtEl>
                                          <p:spTgt spid="552"/>
                                        </p:tgtEl>
                                        <p:attrNameLst>
                                          <p:attrName>ppt_w</p:attrName>
                                        </p:attrNameLst>
                                      </p:cBhvr>
                                      <p:tavLst>
                                        <p:tav fmla="" tm="0">
                                          <p:val>
                                            <p:strVal val="0"/>
                                          </p:val>
                                        </p:tav>
                                        <p:tav fmla="" tm="100000">
                                          <p:val>
                                            <p:strVal val="#ppt_w"/>
                                          </p:val>
                                        </p:tav>
                                      </p:tavLst>
                                    </p:anim>
                                    <p:anim calcmode="lin" valueType="num">
                                      <p:cBhvr additive="base">
                                        <p:cTn dur="500"/>
                                        <p:tgtEl>
                                          <p:spTgt spid="55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53"/>
                                        </p:tgtEl>
                                        <p:attrNameLst>
                                          <p:attrName>style.visibility</p:attrName>
                                        </p:attrNameLst>
                                      </p:cBhvr>
                                      <p:to>
                                        <p:strVal val="visible"/>
                                      </p:to>
                                    </p:set>
                                    <p:anim calcmode="lin" valueType="num">
                                      <p:cBhvr additive="base">
                                        <p:cTn dur="500"/>
                                        <p:tgtEl>
                                          <p:spTgt spid="553"/>
                                        </p:tgtEl>
                                        <p:attrNameLst>
                                          <p:attrName>ppt_w</p:attrName>
                                        </p:attrNameLst>
                                      </p:cBhvr>
                                      <p:tavLst>
                                        <p:tav fmla="" tm="0">
                                          <p:val>
                                            <p:strVal val="0"/>
                                          </p:val>
                                        </p:tav>
                                        <p:tav fmla="" tm="100000">
                                          <p:val>
                                            <p:strVal val="#ppt_w"/>
                                          </p:val>
                                        </p:tav>
                                      </p:tavLst>
                                    </p:anim>
                                    <p:anim calcmode="lin" valueType="num">
                                      <p:cBhvr additive="base">
                                        <p:cTn dur="500"/>
                                        <p:tgtEl>
                                          <p:spTgt spid="55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55"/>
                                        </p:tgtEl>
                                        <p:attrNameLst>
                                          <p:attrName>style.visibility</p:attrName>
                                        </p:attrNameLst>
                                      </p:cBhvr>
                                      <p:to>
                                        <p:strVal val="visible"/>
                                      </p:to>
                                    </p:set>
                                    <p:anim calcmode="lin" valueType="num">
                                      <p:cBhvr additive="base">
                                        <p:cTn dur="500"/>
                                        <p:tgtEl>
                                          <p:spTgt spid="555"/>
                                        </p:tgtEl>
                                        <p:attrNameLst>
                                          <p:attrName>ppt_w</p:attrName>
                                        </p:attrNameLst>
                                      </p:cBhvr>
                                      <p:tavLst>
                                        <p:tav fmla="" tm="0">
                                          <p:val>
                                            <p:strVal val="0"/>
                                          </p:val>
                                        </p:tav>
                                        <p:tav fmla="" tm="100000">
                                          <p:val>
                                            <p:strVal val="#ppt_w"/>
                                          </p:val>
                                        </p:tav>
                                      </p:tavLst>
                                    </p:anim>
                                    <p:anim calcmode="lin" valueType="num">
                                      <p:cBhvr additive="base">
                                        <p:cTn dur="500"/>
                                        <p:tgtEl>
                                          <p:spTgt spid="55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pic>
        <p:nvPicPr>
          <p:cNvPr descr="IWA_LOGO_white_background_RGB" id="560" name="Google Shape;560;p41"/>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561" name="Google Shape;561;p41"/>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562" name="Google Shape;562;p41"/>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563" name="Google Shape;563;p41"/>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564" name="Google Shape;564;p41"/>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565" name="Google Shape;565;p41"/>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566" name="Google Shape;566;p41"/>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567" name="Google Shape;567;p41"/>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568" name="Google Shape;568;p41"/>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569" name="Google Shape;569;p41"/>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570" name="Google Shape;570;p41"/>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sp>
        <p:nvSpPr>
          <p:cNvPr id="571" name="Google Shape;571;p41"/>
          <p:cNvSpPr/>
          <p:nvPr/>
        </p:nvSpPr>
        <p:spPr>
          <a:xfrm>
            <a:off x="5756811" y="383387"/>
            <a:ext cx="315740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chemeClr val="dk1"/>
                </a:solidFill>
                <a:latin typeface="Calibri"/>
                <a:ea typeface="Calibri"/>
                <a:cs typeface="Calibri"/>
                <a:sym typeface="Calibri"/>
              </a:rPr>
              <a:t>Estadio de Futbol BBVA</a:t>
            </a:r>
            <a:endParaRPr/>
          </a:p>
        </p:txBody>
      </p:sp>
      <p:pic>
        <p:nvPicPr>
          <p:cNvPr descr="Resultado de imagen para estadio bbva" id="572" name="Google Shape;572;p41">
            <a:hlinkClick r:id="rId10"/>
          </p:cNvPr>
          <p:cNvPicPr preferRelativeResize="0"/>
          <p:nvPr/>
        </p:nvPicPr>
        <p:blipFill rotWithShape="1">
          <a:blip r:embed="rId11">
            <a:alphaModFix/>
          </a:blip>
          <a:srcRect b="0" l="0" r="0" t="0"/>
          <a:stretch/>
        </p:blipFill>
        <p:spPr>
          <a:xfrm>
            <a:off x="1512017" y="1241128"/>
            <a:ext cx="8801100" cy="4953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pic>
        <p:nvPicPr>
          <p:cNvPr descr="IWA_LOGO_white_background_RGB" id="577" name="Google Shape;577;p42"/>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578" name="Google Shape;578;p42"/>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579" name="Google Shape;579;p42"/>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580" name="Google Shape;580;p42"/>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581" name="Google Shape;581;p42"/>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582" name="Google Shape;582;p42"/>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583" name="Google Shape;583;p42"/>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584" name="Google Shape;584;p42"/>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585" name="Google Shape;585;p42"/>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586" name="Google Shape;586;p42"/>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587" name="Google Shape;587;p42"/>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sp>
        <p:nvSpPr>
          <p:cNvPr id="588" name="Google Shape;588;p42"/>
          <p:cNvSpPr/>
          <p:nvPr/>
        </p:nvSpPr>
        <p:spPr>
          <a:xfrm>
            <a:off x="6486317" y="347471"/>
            <a:ext cx="204940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chemeClr val="dk1"/>
                </a:solidFill>
                <a:latin typeface="Calibri"/>
                <a:ea typeface="Calibri"/>
                <a:cs typeface="Calibri"/>
                <a:sym typeface="Calibri"/>
              </a:rPr>
              <a:t>IQUISA, Garcia</a:t>
            </a:r>
            <a:endParaRPr/>
          </a:p>
        </p:txBody>
      </p:sp>
      <p:sp>
        <p:nvSpPr>
          <p:cNvPr id="589" name="Google Shape;589;p42"/>
          <p:cNvSpPr/>
          <p:nvPr/>
        </p:nvSpPr>
        <p:spPr>
          <a:xfrm>
            <a:off x="655264" y="1260390"/>
            <a:ext cx="4070849" cy="4790943"/>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0" name="Google Shape;590;p42"/>
          <p:cNvSpPr txBox="1"/>
          <p:nvPr/>
        </p:nvSpPr>
        <p:spPr>
          <a:xfrm>
            <a:off x="5964204" y="1832205"/>
            <a:ext cx="5638137" cy="1077340"/>
          </a:xfrm>
          <a:prstGeom prst="rect">
            <a:avLst/>
          </a:prstGeom>
          <a:noFill/>
          <a:ln>
            <a:noFill/>
          </a:ln>
        </p:spPr>
        <p:txBody>
          <a:bodyPr anchorCtr="0" anchor="t" bIns="0" lIns="0" spcFirstLastPara="1" rIns="0" wrap="square" tIns="0">
            <a:noAutofit/>
          </a:bodyPr>
          <a:lstStyle/>
          <a:p>
            <a:pPr indent="0" lvl="0" marL="0" marR="0" rtl="0" algn="just">
              <a:lnSpc>
                <a:spcPct val="102500"/>
              </a:lnSpc>
              <a:spcBef>
                <a:spcPts val="0"/>
              </a:spcBef>
              <a:spcAft>
                <a:spcPts val="0"/>
              </a:spcAft>
              <a:buNone/>
            </a:pPr>
            <a:r>
              <a:rPr lang="es-MX" sz="2000">
                <a:solidFill>
                  <a:schemeClr val="dk1"/>
                </a:solidFill>
                <a:latin typeface="Arial"/>
                <a:ea typeface="Arial"/>
                <a:cs typeface="Arial"/>
                <a:sym typeface="Arial"/>
              </a:rPr>
              <a:t>IQUISA Noreste Tecnología de Celdas</a:t>
            </a:r>
            <a:endParaRPr/>
          </a:p>
          <a:p>
            <a:pPr indent="0" lvl="0" marL="0" marR="358092" rtl="0" algn="just">
              <a:lnSpc>
                <a:spcPct val="162000"/>
              </a:lnSpc>
              <a:spcBef>
                <a:spcPts val="179"/>
              </a:spcBef>
              <a:spcAft>
                <a:spcPts val="0"/>
              </a:spcAft>
              <a:buNone/>
            </a:pPr>
            <a:r>
              <a:rPr lang="es-MX" sz="2000">
                <a:solidFill>
                  <a:schemeClr val="dk1"/>
                </a:solidFill>
                <a:latin typeface="Arial"/>
                <a:ea typeface="Arial"/>
                <a:cs typeface="Arial"/>
                <a:sym typeface="Arial"/>
              </a:rPr>
              <a:t>de Membrana, la más avanzada en el mundo para la producción anual</a:t>
            </a:r>
            <a:endParaRPr/>
          </a:p>
        </p:txBody>
      </p:sp>
      <p:sp>
        <p:nvSpPr>
          <p:cNvPr id="591" name="Google Shape;591;p42"/>
          <p:cNvSpPr txBox="1"/>
          <p:nvPr/>
        </p:nvSpPr>
        <p:spPr>
          <a:xfrm>
            <a:off x="5964204" y="3062656"/>
            <a:ext cx="319159" cy="1488693"/>
          </a:xfrm>
          <a:prstGeom prst="rect">
            <a:avLst/>
          </a:prstGeom>
          <a:noFill/>
          <a:ln>
            <a:noFill/>
          </a:ln>
        </p:spPr>
        <p:txBody>
          <a:bodyPr anchorCtr="0" anchor="t" bIns="0" lIns="0" spcFirstLastPara="1" rIns="0" wrap="square" tIns="0">
            <a:noAutofit/>
          </a:bodyPr>
          <a:lstStyle/>
          <a:p>
            <a:pPr indent="0" lvl="0" marL="12700" marR="0" rtl="0" algn="l">
              <a:lnSpc>
                <a:spcPct val="107722"/>
              </a:lnSpc>
              <a:spcBef>
                <a:spcPts val="0"/>
              </a:spcBef>
              <a:spcAft>
                <a:spcPts val="0"/>
              </a:spcAft>
              <a:buNone/>
            </a:pPr>
            <a:r>
              <a:rPr lang="es-MX" sz="1800">
                <a:solidFill>
                  <a:srgbClr val="6F2F9F"/>
                </a:solidFill>
                <a:latin typeface="Noto Sans Symbols"/>
                <a:ea typeface="Noto Sans Symbols"/>
                <a:cs typeface="Noto Sans Symbols"/>
                <a:sym typeface="Noto Sans Symbols"/>
              </a:rPr>
              <a:t>✔</a:t>
            </a:r>
            <a:endParaRPr sz="1800">
              <a:solidFill>
                <a:schemeClr val="dk1"/>
              </a:solidFill>
              <a:latin typeface="Noto Sans Symbols"/>
              <a:ea typeface="Noto Sans Symbols"/>
              <a:cs typeface="Noto Sans Symbols"/>
              <a:sym typeface="Noto Sans Symbols"/>
            </a:endParaRPr>
          </a:p>
          <a:p>
            <a:pPr indent="0" lvl="0" marL="12700" marR="0" rtl="0" algn="l">
              <a:lnSpc>
                <a:spcPct val="92488"/>
              </a:lnSpc>
              <a:spcBef>
                <a:spcPts val="1145"/>
              </a:spcBef>
              <a:spcAft>
                <a:spcPts val="0"/>
              </a:spcAft>
              <a:buNone/>
            </a:pPr>
            <a:r>
              <a:rPr lang="es-MX" sz="1800">
                <a:solidFill>
                  <a:srgbClr val="6F2F9F"/>
                </a:solidFill>
                <a:latin typeface="Noto Sans Symbols"/>
                <a:ea typeface="Noto Sans Symbols"/>
                <a:cs typeface="Noto Sans Symbols"/>
                <a:sym typeface="Noto Sans Symbols"/>
              </a:rPr>
              <a:t>✔</a:t>
            </a:r>
            <a:endParaRPr sz="1800">
              <a:solidFill>
                <a:schemeClr val="dk1"/>
              </a:solidFill>
              <a:latin typeface="Noto Sans Symbols"/>
              <a:ea typeface="Noto Sans Symbols"/>
              <a:cs typeface="Noto Sans Symbols"/>
              <a:sym typeface="Noto Sans Symbols"/>
            </a:endParaRPr>
          </a:p>
          <a:p>
            <a:pPr indent="0" lvl="0" marL="12700" marR="0" rtl="0" algn="l">
              <a:lnSpc>
                <a:spcPct val="92488"/>
              </a:lnSpc>
              <a:spcBef>
                <a:spcPts val="1244"/>
              </a:spcBef>
              <a:spcAft>
                <a:spcPts val="0"/>
              </a:spcAft>
              <a:buNone/>
            </a:pPr>
            <a:r>
              <a:rPr lang="es-MX" sz="1800">
                <a:solidFill>
                  <a:srgbClr val="6F2F9F"/>
                </a:solidFill>
                <a:latin typeface="Noto Sans Symbols"/>
                <a:ea typeface="Noto Sans Symbols"/>
                <a:cs typeface="Noto Sans Symbols"/>
                <a:sym typeface="Noto Sans Symbols"/>
              </a:rPr>
              <a:t>✔</a:t>
            </a:r>
            <a:endParaRPr sz="1800">
              <a:solidFill>
                <a:schemeClr val="dk1"/>
              </a:solidFill>
              <a:latin typeface="Noto Sans Symbols"/>
              <a:ea typeface="Noto Sans Symbols"/>
              <a:cs typeface="Noto Sans Symbols"/>
              <a:sym typeface="Noto Sans Symbols"/>
            </a:endParaRPr>
          </a:p>
          <a:p>
            <a:pPr indent="0" lvl="0" marL="12700" marR="0" rtl="0" algn="l">
              <a:lnSpc>
                <a:spcPct val="92488"/>
              </a:lnSpc>
              <a:spcBef>
                <a:spcPts val="1242"/>
              </a:spcBef>
              <a:spcAft>
                <a:spcPts val="0"/>
              </a:spcAft>
              <a:buNone/>
            </a:pPr>
            <a:r>
              <a:rPr lang="es-MX" sz="1800">
                <a:solidFill>
                  <a:srgbClr val="6F2F9F"/>
                </a:solidFill>
                <a:latin typeface="Noto Sans Symbols"/>
                <a:ea typeface="Noto Sans Symbols"/>
                <a:cs typeface="Noto Sans Symbols"/>
                <a:sym typeface="Noto Sans Symbols"/>
              </a:rPr>
              <a:t>✔</a:t>
            </a:r>
            <a:endParaRPr sz="1800">
              <a:solidFill>
                <a:schemeClr val="dk1"/>
              </a:solidFill>
              <a:latin typeface="Noto Sans Symbols"/>
              <a:ea typeface="Noto Sans Symbols"/>
              <a:cs typeface="Noto Sans Symbols"/>
              <a:sym typeface="Noto Sans Symbols"/>
            </a:endParaRPr>
          </a:p>
        </p:txBody>
      </p:sp>
      <p:sp>
        <p:nvSpPr>
          <p:cNvPr id="592" name="Google Shape;592;p42"/>
          <p:cNvSpPr txBox="1"/>
          <p:nvPr/>
        </p:nvSpPr>
        <p:spPr>
          <a:xfrm>
            <a:off x="6346220" y="3067027"/>
            <a:ext cx="4846417" cy="1488693"/>
          </a:xfrm>
          <a:prstGeom prst="rect">
            <a:avLst/>
          </a:prstGeom>
          <a:noFill/>
          <a:ln>
            <a:noFill/>
          </a:ln>
        </p:spPr>
        <p:txBody>
          <a:bodyPr anchorCtr="0" anchor="t" bIns="0" lIns="0" spcFirstLastPara="1" rIns="0" wrap="square" tIns="0">
            <a:noAutofit/>
          </a:bodyPr>
          <a:lstStyle/>
          <a:p>
            <a:pPr indent="0" lvl="0" marL="0" marR="34290" rtl="0" algn="just">
              <a:lnSpc>
                <a:spcPct val="102500"/>
              </a:lnSpc>
              <a:spcBef>
                <a:spcPts val="0"/>
              </a:spcBef>
              <a:spcAft>
                <a:spcPts val="0"/>
              </a:spcAft>
              <a:buNone/>
            </a:pPr>
            <a:r>
              <a:rPr lang="es-MX" sz="2000">
                <a:solidFill>
                  <a:schemeClr val="dk1"/>
                </a:solidFill>
                <a:latin typeface="Arial"/>
                <a:ea typeface="Arial"/>
                <a:cs typeface="Arial"/>
                <a:sym typeface="Arial"/>
              </a:rPr>
              <a:t>40,000 Ton Cloro</a:t>
            </a:r>
            <a:endParaRPr/>
          </a:p>
          <a:p>
            <a:pPr indent="0" lvl="0" marL="0" marR="34290" rtl="0" algn="just">
              <a:lnSpc>
                <a:spcPct val="116129"/>
              </a:lnSpc>
              <a:spcBef>
                <a:spcPts val="629"/>
              </a:spcBef>
              <a:spcAft>
                <a:spcPts val="0"/>
              </a:spcAft>
              <a:buNone/>
            </a:pPr>
            <a:r>
              <a:rPr lang="es-MX" sz="2000">
                <a:solidFill>
                  <a:schemeClr val="dk1"/>
                </a:solidFill>
                <a:latin typeface="Arial"/>
                <a:ea typeface="Arial"/>
                <a:cs typeface="Arial"/>
                <a:sym typeface="Arial"/>
              </a:rPr>
              <a:t>45,000 Ton Sosa Cáustica</a:t>
            </a:r>
            <a:endParaRPr/>
          </a:p>
          <a:p>
            <a:pPr indent="0" lvl="0" marL="0" marR="0" rtl="0" algn="just">
              <a:lnSpc>
                <a:spcPct val="116129"/>
              </a:lnSpc>
              <a:spcBef>
                <a:spcPts val="733"/>
              </a:spcBef>
              <a:spcAft>
                <a:spcPts val="0"/>
              </a:spcAft>
              <a:buNone/>
            </a:pPr>
            <a:r>
              <a:rPr lang="es-MX" sz="2000">
                <a:solidFill>
                  <a:schemeClr val="dk1"/>
                </a:solidFill>
                <a:latin typeface="Arial"/>
                <a:ea typeface="Arial"/>
                <a:cs typeface="Arial"/>
                <a:sym typeface="Arial"/>
              </a:rPr>
              <a:t>140,000 Ton Hipoclorito de Sodio</a:t>
            </a:r>
            <a:endParaRPr/>
          </a:p>
          <a:p>
            <a:pPr indent="0" lvl="0" marL="0" marR="34290" rtl="0" algn="just">
              <a:lnSpc>
                <a:spcPct val="123000"/>
              </a:lnSpc>
              <a:spcBef>
                <a:spcPts val="854"/>
              </a:spcBef>
              <a:spcAft>
                <a:spcPts val="0"/>
              </a:spcAft>
              <a:buNone/>
            </a:pPr>
            <a:r>
              <a:rPr lang="es-MX" sz="2000">
                <a:solidFill>
                  <a:schemeClr val="dk1"/>
                </a:solidFill>
                <a:latin typeface="Arial"/>
                <a:ea typeface="Arial"/>
                <a:cs typeface="Arial"/>
                <a:sym typeface="Arial"/>
              </a:rPr>
              <a:t>70,000 Ton Ácido Clorhídrico</a:t>
            </a:r>
            <a:endParaRPr/>
          </a:p>
        </p:txBody>
      </p:sp>
      <p:sp>
        <p:nvSpPr>
          <p:cNvPr id="593" name="Google Shape;593;p42"/>
          <p:cNvSpPr txBox="1"/>
          <p:nvPr/>
        </p:nvSpPr>
        <p:spPr>
          <a:xfrm>
            <a:off x="5964204" y="5267441"/>
            <a:ext cx="2868415" cy="254304"/>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None/>
            </a:pPr>
            <a:r>
              <a:rPr lang="es-MX" sz="2000">
                <a:solidFill>
                  <a:schemeClr val="dk1"/>
                </a:solidFill>
                <a:latin typeface="Arial"/>
                <a:ea typeface="Arial"/>
                <a:cs typeface="Arial"/>
                <a:sym typeface="Arial"/>
              </a:rPr>
              <a:t>Vol contrato 25 L/s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500"/>
                                        <p:tgtEl>
                                          <p:spTgt spid="5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500"/>
                                        <p:tgtEl>
                                          <p:spTgt spid="590"/>
                                        </p:tgtEl>
                                      </p:cBhvr>
                                    </p:animEffect>
                                  </p:childTnLst>
                                </p:cTn>
                              </p:par>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500"/>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500"/>
                                        <p:tgtEl>
                                          <p:spTgt spid="592"/>
                                        </p:tgtEl>
                                      </p:cBhvr>
                                    </p:animEffec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500"/>
                                        <p:tgtEl>
                                          <p:spTgt spid="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pic>
        <p:nvPicPr>
          <p:cNvPr descr="IWA_LOGO_white_background_RGB" id="598" name="Google Shape;598;p43"/>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599" name="Google Shape;599;p43"/>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600" name="Google Shape;600;p43"/>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601" name="Google Shape;601;p43"/>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602" name="Google Shape;602;p43"/>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603" name="Google Shape;603;p43"/>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604" name="Google Shape;604;p43"/>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605" name="Google Shape;605;p43"/>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606" name="Google Shape;606;p43"/>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607" name="Google Shape;607;p43"/>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608" name="Google Shape;608;p43"/>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sp>
        <p:nvSpPr>
          <p:cNvPr id="609" name="Google Shape;609;p43"/>
          <p:cNvSpPr/>
          <p:nvPr/>
        </p:nvSpPr>
        <p:spPr>
          <a:xfrm>
            <a:off x="5561632" y="383387"/>
            <a:ext cx="358162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chemeClr val="dk1"/>
                </a:solidFill>
                <a:latin typeface="Calibri"/>
                <a:ea typeface="Calibri"/>
                <a:cs typeface="Calibri"/>
                <a:sym typeface="Calibri"/>
              </a:rPr>
              <a:t>Iberdrola, Dulces Nombres</a:t>
            </a:r>
            <a:endParaRPr/>
          </a:p>
        </p:txBody>
      </p:sp>
      <p:sp>
        <p:nvSpPr>
          <p:cNvPr id="610" name="Google Shape;610;p43"/>
          <p:cNvSpPr txBox="1"/>
          <p:nvPr/>
        </p:nvSpPr>
        <p:spPr>
          <a:xfrm>
            <a:off x="1091683" y="5577719"/>
            <a:ext cx="9231116" cy="528319"/>
          </a:xfrm>
          <a:prstGeom prst="rect">
            <a:avLst/>
          </a:prstGeom>
          <a:noFill/>
          <a:ln>
            <a:noFill/>
          </a:ln>
        </p:spPr>
        <p:txBody>
          <a:bodyPr anchorCtr="0" anchor="t" bIns="0" lIns="0" spcFirstLastPara="1" rIns="0" wrap="square" tIns="0">
            <a:noAutofit/>
          </a:bodyPr>
          <a:lstStyle/>
          <a:p>
            <a:pPr indent="0" lvl="0" marL="0" marR="0" rtl="0" algn="just">
              <a:lnSpc>
                <a:spcPct val="102500"/>
              </a:lnSpc>
              <a:spcBef>
                <a:spcPts val="0"/>
              </a:spcBef>
              <a:spcAft>
                <a:spcPts val="0"/>
              </a:spcAft>
              <a:buNone/>
            </a:pPr>
            <a:r>
              <a:rPr lang="es-MX" sz="2000">
                <a:solidFill>
                  <a:schemeClr val="dk1"/>
                </a:solidFill>
                <a:latin typeface="Arial"/>
                <a:ea typeface="Arial"/>
                <a:cs typeface="Arial"/>
                <a:sym typeface="Arial"/>
              </a:rPr>
              <a:t>Planta de ciclo combinado, capacidad original de 1,000 MW, en diciembre</a:t>
            </a:r>
            <a:endParaRPr/>
          </a:p>
          <a:p>
            <a:pPr indent="0" lvl="0" marL="0" marR="34290" rtl="0" algn="just">
              <a:lnSpc>
                <a:spcPct val="105499"/>
              </a:lnSpc>
              <a:spcBef>
                <a:spcPts val="3"/>
              </a:spcBef>
              <a:spcAft>
                <a:spcPts val="0"/>
              </a:spcAft>
              <a:buNone/>
            </a:pPr>
            <a:r>
              <a:rPr lang="es-MX" sz="2000">
                <a:solidFill>
                  <a:schemeClr val="dk1"/>
                </a:solidFill>
                <a:latin typeface="Arial"/>
                <a:ea typeface="Arial"/>
                <a:cs typeface="Arial"/>
                <a:sym typeface="Arial"/>
              </a:rPr>
              <a:t>de 2016 amplia a 1,300 MW</a:t>
            </a:r>
            <a:endParaRPr/>
          </a:p>
        </p:txBody>
      </p:sp>
      <p:pic>
        <p:nvPicPr>
          <p:cNvPr id="611" name="Google Shape;611;p43"/>
          <p:cNvPicPr preferRelativeResize="0"/>
          <p:nvPr/>
        </p:nvPicPr>
        <p:blipFill rotWithShape="1">
          <a:blip r:embed="rId10">
            <a:alphaModFix/>
          </a:blip>
          <a:srcRect b="0" l="0" r="0" t="0"/>
          <a:stretch/>
        </p:blipFill>
        <p:spPr>
          <a:xfrm>
            <a:off x="1360994" y="1202717"/>
            <a:ext cx="7782260" cy="4294617"/>
          </a:xfrm>
          <a:prstGeom prst="rect">
            <a:avLst/>
          </a:prstGeom>
          <a:noFill/>
          <a:ln>
            <a:noFill/>
          </a:ln>
        </p:spPr>
      </p:pic>
      <p:sp>
        <p:nvSpPr>
          <p:cNvPr id="612" name="Google Shape;612;p43"/>
          <p:cNvSpPr txBox="1"/>
          <p:nvPr/>
        </p:nvSpPr>
        <p:spPr>
          <a:xfrm>
            <a:off x="9323585" y="3328407"/>
            <a:ext cx="2868415" cy="254304"/>
          </a:xfrm>
          <a:prstGeom prst="rect">
            <a:avLst/>
          </a:prstGeom>
          <a:noFill/>
          <a:ln>
            <a:noFill/>
          </a:ln>
        </p:spPr>
        <p:txBody>
          <a:bodyPr anchorCtr="0" anchor="t" bIns="0" lIns="0" spcFirstLastPara="1" rIns="0" wrap="square" tIns="0">
            <a:noAutofit/>
          </a:bodyPr>
          <a:lstStyle/>
          <a:p>
            <a:pPr indent="0" lvl="0" marL="0" marR="0" rtl="0" algn="just">
              <a:lnSpc>
                <a:spcPct val="125000"/>
              </a:lnSpc>
              <a:spcBef>
                <a:spcPts val="0"/>
              </a:spcBef>
              <a:spcAft>
                <a:spcPts val="0"/>
              </a:spcAft>
              <a:buNone/>
            </a:pPr>
            <a:r>
              <a:rPr lang="es-MX" sz="1600">
                <a:solidFill>
                  <a:schemeClr val="dk1"/>
                </a:solidFill>
                <a:latin typeface="Arial"/>
                <a:ea typeface="Arial"/>
                <a:cs typeface="Arial"/>
                <a:sym typeface="Arial"/>
              </a:rPr>
              <a:t>Vol contrato 470 L/s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1"/>
                                        </p:tgtEl>
                                        <p:attrNameLst>
                                          <p:attrName>style.visibility</p:attrName>
                                        </p:attrNameLst>
                                      </p:cBhvr>
                                      <p:to>
                                        <p:strVal val="visible"/>
                                      </p:to>
                                    </p:set>
                                    <p:anim calcmode="lin" valueType="num">
                                      <p:cBhvr additive="base">
                                        <p:cTn dur="500"/>
                                        <p:tgtEl>
                                          <p:spTgt spid="61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pic>
        <p:nvPicPr>
          <p:cNvPr descr="IWA_LOGO_white_background_RGB" id="617" name="Google Shape;617;p44"/>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618" name="Google Shape;618;p44"/>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619" name="Google Shape;619;p44"/>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620" name="Google Shape;620;p44"/>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621" name="Google Shape;621;p44"/>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622" name="Google Shape;622;p44"/>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623" name="Google Shape;623;p44"/>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624" name="Google Shape;624;p44"/>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625" name="Google Shape;625;p44"/>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626" name="Google Shape;626;p44"/>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627" name="Google Shape;627;p44"/>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sp>
        <p:nvSpPr>
          <p:cNvPr id="628" name="Google Shape;628;p44"/>
          <p:cNvSpPr/>
          <p:nvPr/>
        </p:nvSpPr>
        <p:spPr>
          <a:xfrm>
            <a:off x="5355063" y="202335"/>
            <a:ext cx="4138260" cy="75713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lang="es-MX" sz="2400">
                <a:solidFill>
                  <a:schemeClr val="dk1"/>
                </a:solidFill>
                <a:latin typeface="Calibri"/>
                <a:ea typeface="Calibri"/>
                <a:cs typeface="Calibri"/>
                <a:sym typeface="Calibri"/>
              </a:rPr>
              <a:t>Sistema Tarifario del suministro de ART.</a:t>
            </a:r>
            <a:endParaRPr/>
          </a:p>
        </p:txBody>
      </p:sp>
      <p:sp>
        <p:nvSpPr>
          <p:cNvPr id="629" name="Google Shape;629;p44"/>
          <p:cNvSpPr txBox="1"/>
          <p:nvPr/>
        </p:nvSpPr>
        <p:spPr>
          <a:xfrm>
            <a:off x="204040" y="3924003"/>
            <a:ext cx="11074400" cy="323165"/>
          </a:xfrm>
          <a:prstGeom prst="rect">
            <a:avLst/>
          </a:prstGeom>
          <a:noFill/>
          <a:ln>
            <a:noFill/>
          </a:ln>
        </p:spPr>
        <p:txBody>
          <a:bodyPr anchorCtr="0" anchor="t" bIns="22850" lIns="22850" spcFirstLastPara="1" rIns="22850" wrap="square" tIns="22850">
            <a:noAutofit/>
          </a:bodyPr>
          <a:lstStyle/>
          <a:p>
            <a:pPr indent="0" lvl="0" marL="0" marR="0" rtl="0" algn="ctr">
              <a:spcBef>
                <a:spcPts val="0"/>
              </a:spcBef>
              <a:spcAft>
                <a:spcPts val="0"/>
              </a:spcAft>
              <a:buNone/>
            </a:pPr>
            <a:r>
              <a:rPr b="1" lang="es-MX" sz="1800">
                <a:solidFill>
                  <a:schemeClr val="accent5"/>
                </a:solidFill>
                <a:latin typeface="Calibri"/>
                <a:ea typeface="Calibri"/>
                <a:cs typeface="Calibri"/>
                <a:sym typeface="Calibri"/>
              </a:rPr>
              <a:t>Beneficios adicionales:</a:t>
            </a:r>
            <a:endParaRPr/>
          </a:p>
        </p:txBody>
      </p:sp>
      <p:sp>
        <p:nvSpPr>
          <p:cNvPr id="630" name="Google Shape;630;p44"/>
          <p:cNvSpPr txBox="1"/>
          <p:nvPr/>
        </p:nvSpPr>
        <p:spPr>
          <a:xfrm>
            <a:off x="3004426" y="4261713"/>
            <a:ext cx="6082618" cy="2123658"/>
          </a:xfrm>
          <a:prstGeom prst="rect">
            <a:avLst/>
          </a:prstGeom>
          <a:noFill/>
          <a:ln>
            <a:noFill/>
          </a:ln>
        </p:spPr>
        <p:txBody>
          <a:bodyPr anchorCtr="0" anchor="t" bIns="22850" lIns="22850" spcFirstLastPara="1" rIns="22850" wrap="square" tIns="22850">
            <a:noAutofit/>
          </a:bodyPr>
          <a:lstStyle/>
          <a:p>
            <a:pPr indent="-285750" lvl="0" marL="285750" marR="0" rtl="0" algn="l">
              <a:lnSpc>
                <a:spcPct val="150000"/>
              </a:lnSpc>
              <a:spcBef>
                <a:spcPts val="0"/>
              </a:spcBef>
              <a:spcAft>
                <a:spcPts val="0"/>
              </a:spcAft>
              <a:buClr>
                <a:schemeClr val="dk1"/>
              </a:buClr>
              <a:buSzPts val="1800"/>
              <a:buFont typeface="Noto Sans Symbols"/>
              <a:buChar char="✔"/>
            </a:pPr>
            <a:r>
              <a:rPr lang="es-MX" sz="1800">
                <a:solidFill>
                  <a:schemeClr val="dk1"/>
                </a:solidFill>
                <a:latin typeface="Calibri"/>
                <a:ea typeface="Calibri"/>
                <a:cs typeface="Calibri"/>
                <a:sym typeface="Calibri"/>
              </a:rPr>
              <a:t>Orientación personalizada sobre trámites, usos y aplicaciones terciarias del ART </a:t>
            </a:r>
            <a:r>
              <a:rPr b="1" lang="es-MX" sz="1800">
                <a:solidFill>
                  <a:schemeClr val="dk1"/>
                </a:solidFill>
                <a:latin typeface="Calibri"/>
                <a:ea typeface="Calibri"/>
                <a:cs typeface="Calibri"/>
                <a:sym typeface="Calibri"/>
              </a:rPr>
              <a:t>(Preventa de ART)</a:t>
            </a:r>
            <a:endParaRPr sz="1800">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chemeClr val="accent5"/>
              </a:buClr>
              <a:buSzPts val="1800"/>
              <a:buFont typeface="Noto Sans Symbols"/>
              <a:buChar char="✔"/>
            </a:pPr>
            <a:r>
              <a:rPr lang="es-MX" sz="1800">
                <a:solidFill>
                  <a:schemeClr val="accent5"/>
                </a:solidFill>
                <a:latin typeface="Calibri"/>
                <a:ea typeface="Calibri"/>
                <a:cs typeface="Calibri"/>
                <a:sym typeface="Calibri"/>
              </a:rPr>
              <a:t>Atención técnica y operativa </a:t>
            </a:r>
            <a:r>
              <a:rPr b="1" lang="es-MX" sz="1800">
                <a:solidFill>
                  <a:schemeClr val="dk1"/>
                </a:solidFill>
                <a:latin typeface="Calibri"/>
                <a:ea typeface="Calibri"/>
                <a:cs typeface="Calibri"/>
                <a:sym typeface="Calibri"/>
              </a:rPr>
              <a:t>(Ingeniería y Operación)</a:t>
            </a:r>
            <a:endParaRPr sz="1800">
              <a:solidFill>
                <a:schemeClr val="accent5"/>
              </a:solidFill>
              <a:latin typeface="Calibri"/>
              <a:ea typeface="Calibri"/>
              <a:cs typeface="Calibri"/>
              <a:sym typeface="Calibri"/>
            </a:endParaRPr>
          </a:p>
          <a:p>
            <a:pPr indent="-285750" lvl="0" marL="285750" marR="0" rtl="0" algn="l">
              <a:lnSpc>
                <a:spcPct val="150000"/>
              </a:lnSpc>
              <a:spcBef>
                <a:spcPts val="0"/>
              </a:spcBef>
              <a:spcAft>
                <a:spcPts val="0"/>
              </a:spcAft>
              <a:buClr>
                <a:schemeClr val="dk1"/>
              </a:buClr>
              <a:buSzPts val="1800"/>
              <a:buFont typeface="Noto Sans Symbols"/>
              <a:buChar char="✔"/>
            </a:pPr>
            <a:r>
              <a:rPr lang="es-MX" sz="1800">
                <a:solidFill>
                  <a:schemeClr val="dk1"/>
                </a:solidFill>
                <a:latin typeface="Calibri"/>
                <a:ea typeface="Calibri"/>
                <a:cs typeface="Calibri"/>
                <a:sym typeface="Calibri"/>
              </a:rPr>
              <a:t>Seguimiento a la calidad del suministro de ART </a:t>
            </a:r>
            <a:r>
              <a:rPr b="1" lang="es-MX" sz="1800">
                <a:solidFill>
                  <a:schemeClr val="dk1"/>
                </a:solidFill>
                <a:latin typeface="Calibri"/>
                <a:ea typeface="Calibri"/>
                <a:cs typeface="Calibri"/>
                <a:sym typeface="Calibri"/>
              </a:rPr>
              <a:t>(Saneamiento)</a:t>
            </a:r>
            <a:endParaRPr sz="1800">
              <a:solidFill>
                <a:schemeClr val="accent5"/>
              </a:solidFill>
              <a:latin typeface="Calibri"/>
              <a:ea typeface="Calibri"/>
              <a:cs typeface="Calibri"/>
              <a:sym typeface="Calibri"/>
            </a:endParaRPr>
          </a:p>
        </p:txBody>
      </p:sp>
      <p:pic>
        <p:nvPicPr>
          <p:cNvPr id="631" name="Google Shape;631;p44"/>
          <p:cNvPicPr preferRelativeResize="0"/>
          <p:nvPr/>
        </p:nvPicPr>
        <p:blipFill rotWithShape="1">
          <a:blip r:embed="rId10">
            <a:alphaModFix/>
          </a:blip>
          <a:srcRect b="0" l="0" r="0" t="0"/>
          <a:stretch/>
        </p:blipFill>
        <p:spPr>
          <a:xfrm>
            <a:off x="1268966" y="1170361"/>
            <a:ext cx="9553537" cy="25652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5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5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500"/>
                                        <p:tgtEl>
                                          <p:spTgt spid="6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descr="IWA_LOGO_white_background_RGB" id="173" name="Google Shape;173;p27"/>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174" name="Google Shape;174;p27"/>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175" name="Google Shape;175;p27"/>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i="0" lang="es-MX" sz="1050" u="none" cap="none" strike="noStrike">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i="0" lang="es-MX" sz="1050" u="none" cap="none" strike="noStrike">
                <a:solidFill>
                  <a:srgbClr val="00B0F3"/>
                </a:solidFill>
                <a:latin typeface="Arial"/>
                <a:ea typeface="Arial"/>
                <a:cs typeface="Arial"/>
                <a:sym typeface="Arial"/>
              </a:rPr>
              <a:t>ON SUSTAINABLE USE OF WATER:</a:t>
            </a:r>
            <a:endParaRPr b="0" i="0" sz="1050" u="none" cap="none" strike="noStrike">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i="0" lang="es-MX" sz="1100" u="none" cap="none" strike="noStrike">
                <a:solidFill>
                  <a:srgbClr val="00B0F3"/>
                </a:solidFill>
                <a:latin typeface="Arial"/>
                <a:ea typeface="Arial"/>
                <a:cs typeface="Arial"/>
                <a:sym typeface="Arial"/>
              </a:rPr>
              <a:t>Cities, Industry and Agriculture</a:t>
            </a:r>
            <a:endParaRPr b="0" i="0" sz="1100" u="none" cap="none" strike="noStrike">
              <a:solidFill>
                <a:srgbClr val="000000"/>
              </a:solidFill>
              <a:latin typeface="Calibri"/>
              <a:ea typeface="Calibri"/>
              <a:cs typeface="Calibri"/>
              <a:sym typeface="Calibri"/>
            </a:endParaRPr>
          </a:p>
        </p:txBody>
      </p:sp>
      <p:cxnSp>
        <p:nvCxnSpPr>
          <p:cNvPr id="176" name="Google Shape;176;p27"/>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177" name="Google Shape;177;p27"/>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i="0" lang="es-MX" sz="1400" u="none" cap="none" strike="noStrike">
                <a:solidFill>
                  <a:srgbClr val="00B0F3"/>
                </a:solidFill>
                <a:latin typeface="Arial"/>
                <a:ea typeface="Arial"/>
                <a:cs typeface="Arial"/>
                <a:sym typeface="Arial"/>
              </a:rPr>
              <a:t>COORDINATED BY</a:t>
            </a:r>
            <a:endParaRPr b="0" i="0" sz="800" u="none" cap="none" strike="noStrike">
              <a:solidFill>
                <a:srgbClr val="000000"/>
              </a:solidFill>
              <a:latin typeface="Calibri"/>
              <a:ea typeface="Calibri"/>
              <a:cs typeface="Calibri"/>
              <a:sym typeface="Calibri"/>
            </a:endParaRPr>
          </a:p>
        </p:txBody>
      </p:sp>
      <p:sp>
        <p:nvSpPr>
          <p:cNvPr id="178" name="Google Shape;178;p27"/>
          <p:cNvSpPr/>
          <p:nvPr/>
        </p:nvSpPr>
        <p:spPr>
          <a:xfrm>
            <a:off x="1211639" y="6331376"/>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i="0" lang="es-MX" sz="1400" u="none" cap="none" strike="noStrike">
                <a:solidFill>
                  <a:srgbClr val="00B0F3"/>
                </a:solidFill>
                <a:latin typeface="Arial"/>
                <a:ea typeface="Arial"/>
                <a:cs typeface="Arial"/>
                <a:sym typeface="Arial"/>
              </a:rPr>
              <a:t>GUAYAQUIL, ECUADOR| 30.9. – 3.10.2019</a:t>
            </a:r>
            <a:endParaRPr b="0" i="0" sz="800" u="none" cap="none" strike="noStrike">
              <a:solidFill>
                <a:srgbClr val="000000"/>
              </a:solidFill>
              <a:latin typeface="Calibri"/>
              <a:ea typeface="Calibri"/>
              <a:cs typeface="Calibri"/>
              <a:sym typeface="Calibri"/>
            </a:endParaRPr>
          </a:p>
        </p:txBody>
      </p:sp>
      <p:pic>
        <p:nvPicPr>
          <p:cNvPr descr="LogoUGent" id="179" name="Google Shape;179;p27"/>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180" name="Google Shape;180;p27"/>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181" name="Google Shape;181;p27"/>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182" name="Google Shape;182;p27"/>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183" name="Google Shape;183;p27"/>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grpSp>
        <p:nvGrpSpPr>
          <p:cNvPr id="184" name="Google Shape;184;p27"/>
          <p:cNvGrpSpPr/>
          <p:nvPr/>
        </p:nvGrpSpPr>
        <p:grpSpPr>
          <a:xfrm>
            <a:off x="785197" y="1086449"/>
            <a:ext cx="5386406" cy="1660714"/>
            <a:chOff x="732365" y="1118138"/>
            <a:chExt cx="5386406" cy="1660714"/>
          </a:xfrm>
        </p:grpSpPr>
        <p:pic>
          <p:nvPicPr>
            <p:cNvPr id="185" name="Google Shape;185;p27"/>
            <p:cNvPicPr preferRelativeResize="0"/>
            <p:nvPr/>
          </p:nvPicPr>
          <p:blipFill rotWithShape="1">
            <a:blip r:embed="rId10">
              <a:alphaModFix/>
            </a:blip>
            <a:srcRect b="0" l="0" r="0" t="0"/>
            <a:stretch/>
          </p:blipFill>
          <p:spPr>
            <a:xfrm>
              <a:off x="732365" y="1118138"/>
              <a:ext cx="5386406" cy="1660714"/>
            </a:xfrm>
            <a:prstGeom prst="rect">
              <a:avLst/>
            </a:prstGeom>
            <a:noFill/>
            <a:ln>
              <a:noFill/>
            </a:ln>
          </p:spPr>
        </p:pic>
        <p:sp>
          <p:nvSpPr>
            <p:cNvPr id="186" name="Google Shape;186;p27"/>
            <p:cNvSpPr/>
            <p:nvPr/>
          </p:nvSpPr>
          <p:spPr>
            <a:xfrm>
              <a:off x="2753571" y="1325497"/>
              <a:ext cx="2467342" cy="11387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MX" sz="4000" u="none" cap="none" strike="noStrike">
                  <a:solidFill>
                    <a:schemeClr val="dk1"/>
                  </a:solidFill>
                  <a:latin typeface="Arial"/>
                  <a:ea typeface="Arial"/>
                  <a:cs typeface="Arial"/>
                  <a:sym typeface="Arial"/>
                </a:rPr>
                <a:t>1,653,000</a:t>
              </a:r>
              <a:endParaRPr b="1" sz="4000">
                <a:solidFill>
                  <a:schemeClr val="dk1"/>
                </a:solidFill>
                <a:latin typeface="Arial"/>
                <a:ea typeface="Arial"/>
                <a:cs typeface="Arial"/>
                <a:sym typeface="Arial"/>
              </a:endParaRPr>
            </a:p>
            <a:p>
              <a:pPr indent="0" lvl="0" marL="0" marR="0" rtl="0" algn="ctr">
                <a:spcBef>
                  <a:spcPts val="0"/>
                </a:spcBef>
                <a:spcAft>
                  <a:spcPts val="0"/>
                </a:spcAft>
                <a:buNone/>
              </a:pPr>
              <a:r>
                <a:rPr lang="es-MX" sz="2800">
                  <a:solidFill>
                    <a:schemeClr val="dk1"/>
                  </a:solidFill>
                  <a:latin typeface="Arial"/>
                  <a:ea typeface="Arial"/>
                  <a:cs typeface="Arial"/>
                  <a:sym typeface="Arial"/>
                </a:rPr>
                <a:t>Usuarios</a:t>
              </a:r>
              <a:endParaRPr b="1" sz="2800">
                <a:solidFill>
                  <a:schemeClr val="dk1"/>
                </a:solidFill>
                <a:latin typeface="Arial"/>
                <a:ea typeface="Arial"/>
                <a:cs typeface="Arial"/>
                <a:sym typeface="Arial"/>
              </a:endParaRPr>
            </a:p>
          </p:txBody>
        </p:sp>
        <p:pic>
          <p:nvPicPr>
            <p:cNvPr id="187" name="Google Shape;187;p27"/>
            <p:cNvPicPr preferRelativeResize="0"/>
            <p:nvPr/>
          </p:nvPicPr>
          <p:blipFill rotWithShape="1">
            <a:blip r:embed="rId11">
              <a:alphaModFix/>
            </a:blip>
            <a:srcRect b="0" l="0" r="0" t="0"/>
            <a:stretch/>
          </p:blipFill>
          <p:spPr>
            <a:xfrm>
              <a:off x="1031680" y="1325497"/>
              <a:ext cx="1013144" cy="1013144"/>
            </a:xfrm>
            <a:prstGeom prst="rect">
              <a:avLst/>
            </a:prstGeom>
            <a:noFill/>
            <a:ln>
              <a:noFill/>
            </a:ln>
          </p:spPr>
        </p:pic>
      </p:grpSp>
      <p:grpSp>
        <p:nvGrpSpPr>
          <p:cNvPr id="188" name="Google Shape;188;p27"/>
          <p:cNvGrpSpPr/>
          <p:nvPr/>
        </p:nvGrpSpPr>
        <p:grpSpPr>
          <a:xfrm>
            <a:off x="5783720" y="2429149"/>
            <a:ext cx="5354558" cy="1650893"/>
            <a:chOff x="5730888" y="2460838"/>
            <a:chExt cx="5354558" cy="1650893"/>
          </a:xfrm>
        </p:grpSpPr>
        <p:pic>
          <p:nvPicPr>
            <p:cNvPr id="189" name="Google Shape;189;p27"/>
            <p:cNvPicPr preferRelativeResize="0"/>
            <p:nvPr/>
          </p:nvPicPr>
          <p:blipFill rotWithShape="1">
            <a:blip r:embed="rId12">
              <a:alphaModFix/>
            </a:blip>
            <a:srcRect b="0" l="0" r="0" t="0"/>
            <a:stretch/>
          </p:blipFill>
          <p:spPr>
            <a:xfrm>
              <a:off x="5730888" y="2460838"/>
              <a:ext cx="5354558" cy="1650893"/>
            </a:xfrm>
            <a:prstGeom prst="rect">
              <a:avLst/>
            </a:prstGeom>
            <a:noFill/>
            <a:ln>
              <a:noFill/>
            </a:ln>
          </p:spPr>
        </p:pic>
        <p:sp>
          <p:nvSpPr>
            <p:cNvPr id="190" name="Google Shape;190;p27"/>
            <p:cNvSpPr/>
            <p:nvPr/>
          </p:nvSpPr>
          <p:spPr>
            <a:xfrm>
              <a:off x="7548594" y="2720498"/>
              <a:ext cx="3421193" cy="10772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4000">
                  <a:solidFill>
                    <a:schemeClr val="dk1"/>
                  </a:solidFill>
                  <a:latin typeface="Arial"/>
                  <a:ea typeface="Arial"/>
                  <a:cs typeface="Arial"/>
                  <a:sym typeface="Arial"/>
                </a:rPr>
                <a:t>30,628,119</a:t>
              </a:r>
              <a:r>
                <a:rPr b="1" lang="es-MX" sz="2000">
                  <a:solidFill>
                    <a:schemeClr val="dk1"/>
                  </a:solidFill>
                  <a:latin typeface="Arial"/>
                  <a:ea typeface="Arial"/>
                  <a:cs typeface="Arial"/>
                  <a:sym typeface="Arial"/>
                </a:rPr>
                <a:t>kms</a:t>
              </a:r>
              <a:endParaRPr b="1" sz="2000">
                <a:solidFill>
                  <a:schemeClr val="dk1"/>
                </a:solidFill>
                <a:latin typeface="Arial"/>
                <a:ea typeface="Arial"/>
                <a:cs typeface="Arial"/>
                <a:sym typeface="Arial"/>
              </a:endParaRPr>
            </a:p>
            <a:p>
              <a:pPr indent="0" lvl="0" marL="0" marR="0" rtl="0" algn="l">
                <a:spcBef>
                  <a:spcPts val="0"/>
                </a:spcBef>
                <a:spcAft>
                  <a:spcPts val="0"/>
                </a:spcAft>
                <a:buNone/>
              </a:pPr>
              <a:r>
                <a:rPr lang="es-MX" sz="2400">
                  <a:solidFill>
                    <a:schemeClr val="dk1"/>
                  </a:solidFill>
                  <a:latin typeface="Arial"/>
                  <a:ea typeface="Arial"/>
                  <a:cs typeface="Arial"/>
                  <a:sym typeface="Arial"/>
                </a:rPr>
                <a:t>de tuberías de agua </a:t>
              </a:r>
              <a:endParaRPr sz="2400">
                <a:solidFill>
                  <a:schemeClr val="dk1"/>
                </a:solidFill>
                <a:latin typeface="Arial"/>
                <a:ea typeface="Arial"/>
                <a:cs typeface="Arial"/>
                <a:sym typeface="Arial"/>
              </a:endParaRPr>
            </a:p>
          </p:txBody>
        </p:sp>
        <p:pic>
          <p:nvPicPr>
            <p:cNvPr id="191" name="Google Shape;191;p27"/>
            <p:cNvPicPr preferRelativeResize="0"/>
            <p:nvPr/>
          </p:nvPicPr>
          <p:blipFill rotWithShape="1">
            <a:blip r:embed="rId13">
              <a:alphaModFix/>
            </a:blip>
            <a:srcRect b="0" l="0" r="0" t="0"/>
            <a:stretch/>
          </p:blipFill>
          <p:spPr>
            <a:xfrm>
              <a:off x="5965048" y="2611590"/>
              <a:ext cx="1349387" cy="1349387"/>
            </a:xfrm>
            <a:prstGeom prst="rect">
              <a:avLst/>
            </a:prstGeom>
            <a:noFill/>
            <a:ln>
              <a:noFill/>
            </a:ln>
          </p:spPr>
        </p:pic>
      </p:grpSp>
      <p:pic>
        <p:nvPicPr>
          <p:cNvPr id="192" name="Google Shape;192;p27"/>
          <p:cNvPicPr preferRelativeResize="0"/>
          <p:nvPr/>
        </p:nvPicPr>
        <p:blipFill rotWithShape="1">
          <a:blip r:embed="rId14">
            <a:alphaModFix/>
          </a:blip>
          <a:srcRect b="0" l="0" r="0" t="0"/>
          <a:stretch/>
        </p:blipFill>
        <p:spPr>
          <a:xfrm>
            <a:off x="227115" y="5251975"/>
            <a:ext cx="994194" cy="1457960"/>
          </a:xfrm>
          <a:prstGeom prst="rect">
            <a:avLst/>
          </a:prstGeom>
          <a:noFill/>
          <a:ln>
            <a:noFill/>
          </a:ln>
        </p:spPr>
      </p:pic>
      <p:grpSp>
        <p:nvGrpSpPr>
          <p:cNvPr id="193" name="Google Shape;193;p27"/>
          <p:cNvGrpSpPr/>
          <p:nvPr/>
        </p:nvGrpSpPr>
        <p:grpSpPr>
          <a:xfrm>
            <a:off x="1221309" y="4045877"/>
            <a:ext cx="5171628" cy="1594494"/>
            <a:chOff x="6786868" y="167346"/>
            <a:chExt cx="5171628" cy="1594494"/>
          </a:xfrm>
        </p:grpSpPr>
        <p:pic>
          <p:nvPicPr>
            <p:cNvPr id="194" name="Google Shape;194;p27"/>
            <p:cNvPicPr preferRelativeResize="0"/>
            <p:nvPr/>
          </p:nvPicPr>
          <p:blipFill rotWithShape="1">
            <a:blip r:embed="rId15">
              <a:alphaModFix/>
            </a:blip>
            <a:srcRect b="0" l="0" r="0" t="0"/>
            <a:stretch/>
          </p:blipFill>
          <p:spPr>
            <a:xfrm>
              <a:off x="6786868" y="167346"/>
              <a:ext cx="5171628" cy="1594494"/>
            </a:xfrm>
            <a:prstGeom prst="rect">
              <a:avLst/>
            </a:prstGeom>
            <a:noFill/>
            <a:ln>
              <a:noFill/>
            </a:ln>
          </p:spPr>
        </p:pic>
        <p:grpSp>
          <p:nvGrpSpPr>
            <p:cNvPr id="195" name="Google Shape;195;p27"/>
            <p:cNvGrpSpPr/>
            <p:nvPr/>
          </p:nvGrpSpPr>
          <p:grpSpPr>
            <a:xfrm>
              <a:off x="6881490" y="508240"/>
              <a:ext cx="4696574" cy="1100871"/>
              <a:chOff x="6881490" y="508240"/>
              <a:chExt cx="4696574" cy="1100871"/>
            </a:xfrm>
          </p:grpSpPr>
          <p:sp>
            <p:nvSpPr>
              <p:cNvPr id="196" name="Google Shape;196;p27"/>
              <p:cNvSpPr txBox="1"/>
              <p:nvPr/>
            </p:nvSpPr>
            <p:spPr>
              <a:xfrm>
                <a:off x="6881490" y="508240"/>
                <a:ext cx="1359668"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600">
                    <a:solidFill>
                      <a:schemeClr val="dk1"/>
                    </a:solidFill>
                    <a:latin typeface="Montserrat Medium"/>
                    <a:ea typeface="Montserrat Medium"/>
                    <a:cs typeface="Montserrat Medium"/>
                    <a:sym typeface="Montserrat Medium"/>
                  </a:rPr>
                  <a:t>Habitantes </a:t>
                </a:r>
                <a:endParaRPr/>
              </a:p>
              <a:p>
                <a:pPr indent="0" lvl="0" marL="0" marR="0" rtl="0" algn="ctr">
                  <a:spcBef>
                    <a:spcPts val="0"/>
                  </a:spcBef>
                  <a:spcAft>
                    <a:spcPts val="0"/>
                  </a:spcAft>
                  <a:buNone/>
                </a:pPr>
                <a:r>
                  <a:rPr lang="es-MX" sz="1600">
                    <a:solidFill>
                      <a:schemeClr val="dk1"/>
                    </a:solidFill>
                    <a:latin typeface="Montserrat Medium"/>
                    <a:ea typeface="Montserrat Medium"/>
                    <a:cs typeface="Montserrat Medium"/>
                    <a:sym typeface="Montserrat Medium"/>
                  </a:rPr>
                  <a:t>en el estado </a:t>
                </a:r>
                <a:endParaRPr/>
              </a:p>
              <a:p>
                <a:pPr indent="0" lvl="0" marL="0" marR="0" rtl="0" algn="ctr">
                  <a:spcBef>
                    <a:spcPts val="0"/>
                  </a:spcBef>
                  <a:spcAft>
                    <a:spcPts val="0"/>
                  </a:spcAft>
                  <a:buNone/>
                </a:pPr>
                <a:r>
                  <a:rPr lang="es-MX" sz="1600">
                    <a:solidFill>
                      <a:schemeClr val="dk1"/>
                    </a:solidFill>
                    <a:latin typeface="Montserrat Medium"/>
                    <a:ea typeface="Montserrat Medium"/>
                    <a:cs typeface="Montserrat Medium"/>
                    <a:sym typeface="Montserrat Medium"/>
                  </a:rPr>
                  <a:t>(Año 2019)</a:t>
                </a:r>
                <a:endParaRPr sz="1600">
                  <a:solidFill>
                    <a:schemeClr val="dk1"/>
                  </a:solidFill>
                  <a:latin typeface="Montserrat Medium"/>
                  <a:ea typeface="Montserrat Medium"/>
                  <a:cs typeface="Montserrat Medium"/>
                  <a:sym typeface="Montserrat Medium"/>
                </a:endParaRPr>
              </a:p>
            </p:txBody>
          </p:sp>
          <p:sp>
            <p:nvSpPr>
              <p:cNvPr id="197" name="Google Shape;197;p27"/>
              <p:cNvSpPr txBox="1"/>
              <p:nvPr/>
            </p:nvSpPr>
            <p:spPr>
              <a:xfrm>
                <a:off x="8786915" y="645201"/>
                <a:ext cx="2791149"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chemeClr val="dk1"/>
                    </a:solidFill>
                    <a:latin typeface="Arial"/>
                    <a:ea typeface="Arial"/>
                    <a:cs typeface="Arial"/>
                    <a:sym typeface="Arial"/>
                  </a:rPr>
                  <a:t>5,370,849 hab.</a:t>
                </a:r>
                <a:endParaRPr/>
              </a:p>
            </p:txBody>
          </p:sp>
          <p:sp>
            <p:nvSpPr>
              <p:cNvPr id="198" name="Google Shape;198;p27"/>
              <p:cNvSpPr/>
              <p:nvPr/>
            </p:nvSpPr>
            <p:spPr>
              <a:xfrm>
                <a:off x="8232361" y="1362890"/>
                <a:ext cx="1388522"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s-MX" sz="1000">
                    <a:solidFill>
                      <a:schemeClr val="dk1"/>
                    </a:solidFill>
                    <a:latin typeface="Arial"/>
                    <a:ea typeface="Arial"/>
                    <a:cs typeface="Arial"/>
                    <a:sym typeface="Arial"/>
                  </a:rPr>
                  <a:t>* Fuente: CONAPO</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500"/>
                                        <p:tgtEl>
                                          <p:spTgt spid="188"/>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500"/>
                                        <p:tgtEl>
                                          <p:spTgt spid="18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500"/>
                                        <p:tgtEl>
                                          <p:spTgt spid="1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pic>
        <p:nvPicPr>
          <p:cNvPr descr="IWA_LOGO_white_background_RGB" id="636" name="Google Shape;636;p45"/>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637" name="Google Shape;637;p45"/>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638" name="Google Shape;638;p45"/>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639" name="Google Shape;639;p45"/>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640" name="Google Shape;640;p45"/>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641" name="Google Shape;641;p45"/>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642" name="Google Shape;642;p45"/>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643" name="Google Shape;643;p45"/>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644" name="Google Shape;644;p45"/>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645" name="Google Shape;645;p45"/>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646" name="Google Shape;646;p45"/>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sp>
        <p:nvSpPr>
          <p:cNvPr id="647" name="Google Shape;647;p45"/>
          <p:cNvSpPr/>
          <p:nvPr/>
        </p:nvSpPr>
        <p:spPr>
          <a:xfrm>
            <a:off x="5898360" y="383387"/>
            <a:ext cx="2778838"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chemeClr val="dk1"/>
                </a:solidFill>
                <a:latin typeface="Calibri"/>
                <a:ea typeface="Calibri"/>
                <a:cs typeface="Calibri"/>
                <a:sym typeface="Calibri"/>
              </a:rPr>
              <a:t>Tech-Gen, Pesquería</a:t>
            </a:r>
            <a:endParaRPr/>
          </a:p>
        </p:txBody>
      </p:sp>
      <p:sp>
        <p:nvSpPr>
          <p:cNvPr id="648" name="Google Shape;648;p45"/>
          <p:cNvSpPr txBox="1"/>
          <p:nvPr/>
        </p:nvSpPr>
        <p:spPr>
          <a:xfrm>
            <a:off x="1079276" y="5304508"/>
            <a:ext cx="9072542" cy="528320"/>
          </a:xfrm>
          <a:prstGeom prst="rect">
            <a:avLst/>
          </a:prstGeom>
          <a:noFill/>
          <a:ln>
            <a:noFill/>
          </a:ln>
        </p:spPr>
        <p:txBody>
          <a:bodyPr anchorCtr="0" anchor="t" bIns="0" lIns="0" spcFirstLastPara="1" rIns="0" wrap="square" tIns="0">
            <a:noAutofit/>
          </a:bodyPr>
          <a:lstStyle/>
          <a:p>
            <a:pPr indent="0" lvl="0" marL="0" marR="34290" rtl="0" algn="just">
              <a:lnSpc>
                <a:spcPct val="102500"/>
              </a:lnSpc>
              <a:spcBef>
                <a:spcPts val="0"/>
              </a:spcBef>
              <a:spcAft>
                <a:spcPts val="0"/>
              </a:spcAft>
              <a:buNone/>
            </a:pPr>
            <a:r>
              <a:rPr lang="es-MX" sz="2000">
                <a:solidFill>
                  <a:schemeClr val="dk1"/>
                </a:solidFill>
                <a:latin typeface="Arial"/>
                <a:ea typeface="Arial"/>
                <a:cs typeface="Arial"/>
                <a:sym typeface="Arial"/>
              </a:rPr>
              <a:t>Central de generación a ciclo combinado, capacidad 900 MW con tres</a:t>
            </a:r>
            <a:endParaRPr/>
          </a:p>
          <a:p>
            <a:pPr indent="0" lvl="0" marL="0" marR="0" rtl="0" algn="just">
              <a:lnSpc>
                <a:spcPct val="105499"/>
              </a:lnSpc>
              <a:spcBef>
                <a:spcPts val="3"/>
              </a:spcBef>
              <a:spcAft>
                <a:spcPts val="0"/>
              </a:spcAft>
              <a:buNone/>
            </a:pPr>
            <a:r>
              <a:rPr lang="es-MX" sz="2000">
                <a:solidFill>
                  <a:schemeClr val="dk1"/>
                </a:solidFill>
                <a:latin typeface="Arial"/>
                <a:ea typeface="Arial"/>
                <a:cs typeface="Arial"/>
                <a:sym typeface="Arial"/>
              </a:rPr>
              <a:t>turbinas de gas y una de vapor para abastecer a Tenaris-Tamsa y Ternium</a:t>
            </a:r>
            <a:endParaRPr/>
          </a:p>
        </p:txBody>
      </p:sp>
      <p:pic>
        <p:nvPicPr>
          <p:cNvPr id="649" name="Google Shape;649;p45"/>
          <p:cNvPicPr preferRelativeResize="0"/>
          <p:nvPr/>
        </p:nvPicPr>
        <p:blipFill rotWithShape="1">
          <a:blip r:embed="rId10">
            <a:alphaModFix/>
          </a:blip>
          <a:srcRect b="0" l="0" r="0" t="0"/>
          <a:stretch/>
        </p:blipFill>
        <p:spPr>
          <a:xfrm>
            <a:off x="921758" y="1156001"/>
            <a:ext cx="8687553" cy="4035902"/>
          </a:xfrm>
          <a:prstGeom prst="rect">
            <a:avLst/>
          </a:prstGeom>
          <a:noFill/>
          <a:ln>
            <a:noFill/>
          </a:ln>
        </p:spPr>
      </p:pic>
      <p:sp>
        <p:nvSpPr>
          <p:cNvPr id="650" name="Google Shape;650;p45"/>
          <p:cNvSpPr txBox="1"/>
          <p:nvPr/>
        </p:nvSpPr>
        <p:spPr>
          <a:xfrm>
            <a:off x="9609311" y="3030775"/>
            <a:ext cx="2868415" cy="254304"/>
          </a:xfrm>
          <a:prstGeom prst="rect">
            <a:avLst/>
          </a:prstGeom>
          <a:noFill/>
          <a:ln>
            <a:noFill/>
          </a:ln>
        </p:spPr>
        <p:txBody>
          <a:bodyPr anchorCtr="0" anchor="t" bIns="0" lIns="0" spcFirstLastPara="1" rIns="0" wrap="square" tIns="0">
            <a:noAutofit/>
          </a:bodyPr>
          <a:lstStyle/>
          <a:p>
            <a:pPr indent="0" lvl="0" marL="0" marR="0" rtl="0" algn="just">
              <a:lnSpc>
                <a:spcPct val="125000"/>
              </a:lnSpc>
              <a:spcBef>
                <a:spcPts val="0"/>
              </a:spcBef>
              <a:spcAft>
                <a:spcPts val="0"/>
              </a:spcAft>
              <a:buNone/>
            </a:pPr>
            <a:r>
              <a:rPr lang="es-MX" sz="1600">
                <a:solidFill>
                  <a:schemeClr val="dk1"/>
                </a:solidFill>
                <a:latin typeface="Arial"/>
                <a:ea typeface="Arial"/>
                <a:cs typeface="Arial"/>
                <a:sym typeface="Arial"/>
              </a:rPr>
              <a:t>Vol contrato 700 L/s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49"/>
                                        </p:tgtEl>
                                        <p:attrNameLst>
                                          <p:attrName>style.visibility</p:attrName>
                                        </p:attrNameLst>
                                      </p:cBhvr>
                                      <p:to>
                                        <p:strVal val="visible"/>
                                      </p:to>
                                    </p:set>
                                    <p:anim calcmode="lin" valueType="num">
                                      <p:cBhvr additive="base">
                                        <p:cTn dur="500"/>
                                        <p:tgtEl>
                                          <p:spTgt spid="649"/>
                                        </p:tgtEl>
                                        <p:attrNameLst>
                                          <p:attrName>ppt_w</p:attrName>
                                        </p:attrNameLst>
                                      </p:cBhvr>
                                      <p:tavLst>
                                        <p:tav fmla="" tm="0">
                                          <p:val>
                                            <p:strVal val="0"/>
                                          </p:val>
                                        </p:tav>
                                        <p:tav fmla="" tm="100000">
                                          <p:val>
                                            <p:strVal val="#ppt_w"/>
                                          </p:val>
                                        </p:tav>
                                      </p:tavLst>
                                    </p:anim>
                                    <p:anim calcmode="lin" valueType="num">
                                      <p:cBhvr additive="base">
                                        <p:cTn dur="500"/>
                                        <p:tgtEl>
                                          <p:spTgt spid="64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pic>
        <p:nvPicPr>
          <p:cNvPr descr="IWA_LOGO_white_background_RGB" id="655" name="Google Shape;655;p46"/>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656" name="Google Shape;656;p46"/>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657" name="Google Shape;657;p46"/>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658" name="Google Shape;658;p46"/>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659" name="Google Shape;659;p46"/>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660" name="Google Shape;660;p46"/>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661" name="Google Shape;661;p46"/>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662" name="Google Shape;662;p46"/>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663" name="Google Shape;663;p46"/>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664" name="Google Shape;664;p46"/>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665" name="Google Shape;665;p46"/>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sp>
        <p:nvSpPr>
          <p:cNvPr id="666" name="Google Shape;666;p46"/>
          <p:cNvSpPr/>
          <p:nvPr/>
        </p:nvSpPr>
        <p:spPr>
          <a:xfrm>
            <a:off x="6037821" y="347471"/>
            <a:ext cx="263937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chemeClr val="dk1"/>
                </a:solidFill>
                <a:latin typeface="Calibri"/>
                <a:ea typeface="Calibri"/>
                <a:cs typeface="Calibri"/>
                <a:sym typeface="Calibri"/>
              </a:rPr>
              <a:t>Ternium, Pesquería</a:t>
            </a:r>
            <a:endParaRPr/>
          </a:p>
        </p:txBody>
      </p:sp>
      <p:sp>
        <p:nvSpPr>
          <p:cNvPr id="667" name="Google Shape;667;p46"/>
          <p:cNvSpPr txBox="1"/>
          <p:nvPr/>
        </p:nvSpPr>
        <p:spPr>
          <a:xfrm>
            <a:off x="8191236" y="4804933"/>
            <a:ext cx="520572" cy="254000"/>
          </a:xfrm>
          <a:prstGeom prst="rect">
            <a:avLst/>
          </a:prstGeom>
          <a:noFill/>
          <a:ln>
            <a:noFill/>
          </a:ln>
        </p:spPr>
        <p:txBody>
          <a:bodyPr anchorCtr="0" anchor="t" bIns="0" lIns="0" spcFirstLastPara="1" rIns="0" wrap="square" tIns="0">
            <a:noAutofit/>
          </a:bodyPr>
          <a:lstStyle/>
          <a:p>
            <a:pPr indent="0" lvl="0" marL="12700" marR="0" rtl="0" algn="l">
              <a:lnSpc>
                <a:spcPct val="74074"/>
              </a:lnSpc>
              <a:spcBef>
                <a:spcPts val="0"/>
              </a:spcBef>
              <a:spcAft>
                <a:spcPts val="0"/>
              </a:spcAft>
              <a:buNone/>
            </a:pPr>
            <a:r>
              <a:rPr baseline="30000" lang="es-MX" sz="2700">
                <a:solidFill>
                  <a:srgbClr val="FFFFFF"/>
                </a:solidFill>
                <a:latin typeface="Comic Sans MS"/>
                <a:ea typeface="Comic Sans MS"/>
                <a:cs typeface="Comic Sans MS"/>
                <a:sym typeface="Comic Sans MS"/>
              </a:rPr>
              <a:t>Vol</a:t>
            </a:r>
            <a:endParaRPr sz="1800">
              <a:solidFill>
                <a:schemeClr val="dk1"/>
              </a:solidFill>
              <a:latin typeface="Comic Sans MS"/>
              <a:ea typeface="Comic Sans MS"/>
              <a:cs typeface="Comic Sans MS"/>
              <a:sym typeface="Comic Sans MS"/>
            </a:endParaRPr>
          </a:p>
        </p:txBody>
      </p:sp>
      <p:sp>
        <p:nvSpPr>
          <p:cNvPr id="668" name="Google Shape;668;p46"/>
          <p:cNvSpPr txBox="1"/>
          <p:nvPr/>
        </p:nvSpPr>
        <p:spPr>
          <a:xfrm>
            <a:off x="8723415" y="4804933"/>
            <a:ext cx="2520064" cy="254000"/>
          </a:xfrm>
          <a:prstGeom prst="rect">
            <a:avLst/>
          </a:prstGeom>
          <a:noFill/>
          <a:ln>
            <a:noFill/>
          </a:ln>
        </p:spPr>
        <p:txBody>
          <a:bodyPr anchorCtr="0" anchor="t" bIns="0" lIns="0" spcFirstLastPara="1" rIns="0" wrap="square" tIns="0">
            <a:noAutofit/>
          </a:bodyPr>
          <a:lstStyle/>
          <a:p>
            <a:pPr indent="0" lvl="0" marL="12700" marR="0" rtl="0" algn="l">
              <a:lnSpc>
                <a:spcPct val="74074"/>
              </a:lnSpc>
              <a:spcBef>
                <a:spcPts val="0"/>
              </a:spcBef>
              <a:spcAft>
                <a:spcPts val="0"/>
              </a:spcAft>
              <a:buNone/>
            </a:pPr>
            <a:r>
              <a:rPr baseline="30000" lang="es-MX" sz="2700">
                <a:solidFill>
                  <a:srgbClr val="FFFFFF"/>
                </a:solidFill>
                <a:latin typeface="Comic Sans MS"/>
                <a:ea typeface="Comic Sans MS"/>
                <a:cs typeface="Comic Sans MS"/>
                <a:sym typeface="Comic Sans MS"/>
              </a:rPr>
              <a:t>contrato 320 L/s</a:t>
            </a:r>
            <a:endParaRPr sz="1800">
              <a:solidFill>
                <a:schemeClr val="dk1"/>
              </a:solidFill>
              <a:latin typeface="Comic Sans MS"/>
              <a:ea typeface="Comic Sans MS"/>
              <a:cs typeface="Comic Sans MS"/>
              <a:sym typeface="Comic Sans MS"/>
            </a:endParaRPr>
          </a:p>
        </p:txBody>
      </p:sp>
      <p:sp>
        <p:nvSpPr>
          <p:cNvPr id="669" name="Google Shape;669;p46"/>
          <p:cNvSpPr txBox="1"/>
          <p:nvPr/>
        </p:nvSpPr>
        <p:spPr>
          <a:xfrm>
            <a:off x="1156062" y="5451638"/>
            <a:ext cx="9864996" cy="528320"/>
          </a:xfrm>
          <a:prstGeom prst="rect">
            <a:avLst/>
          </a:prstGeom>
          <a:noFill/>
          <a:ln>
            <a:noFill/>
          </a:ln>
        </p:spPr>
        <p:txBody>
          <a:bodyPr anchorCtr="0" anchor="t" bIns="0" lIns="0" spcFirstLastPara="1" rIns="0" wrap="square" tIns="0">
            <a:noAutofit/>
          </a:bodyPr>
          <a:lstStyle/>
          <a:p>
            <a:pPr indent="0" lvl="0" marL="0" marR="0" rtl="0" algn="just">
              <a:lnSpc>
                <a:spcPct val="102500"/>
              </a:lnSpc>
              <a:spcBef>
                <a:spcPts val="0"/>
              </a:spcBef>
              <a:spcAft>
                <a:spcPts val="0"/>
              </a:spcAft>
              <a:buNone/>
            </a:pPr>
            <a:r>
              <a:rPr lang="es-MX" sz="2000">
                <a:solidFill>
                  <a:schemeClr val="dk1"/>
                </a:solidFill>
                <a:latin typeface="Arial"/>
                <a:ea typeface="Arial"/>
                <a:cs typeface="Arial"/>
                <a:sym typeface="Arial"/>
              </a:rPr>
              <a:t>Planta de laminación en caliente, Centro Industrial Ternium en Pesquería,</a:t>
            </a:r>
            <a:endParaRPr/>
          </a:p>
          <a:p>
            <a:pPr indent="0" lvl="0" marL="0" marR="34290" rtl="0" algn="just">
              <a:lnSpc>
                <a:spcPct val="105499"/>
              </a:lnSpc>
              <a:spcBef>
                <a:spcPts val="3"/>
              </a:spcBef>
              <a:spcAft>
                <a:spcPts val="0"/>
              </a:spcAft>
              <a:buNone/>
            </a:pPr>
            <a:r>
              <a:rPr lang="es-MX" sz="2000">
                <a:solidFill>
                  <a:schemeClr val="dk1"/>
                </a:solidFill>
                <a:latin typeface="Arial"/>
                <a:ea typeface="Arial"/>
                <a:cs typeface="Arial"/>
                <a:sym typeface="Arial"/>
              </a:rPr>
              <a:t>capacidad 3.7 millones Ton anuales en 2020</a:t>
            </a:r>
            <a:endParaRPr/>
          </a:p>
        </p:txBody>
      </p:sp>
      <p:pic>
        <p:nvPicPr>
          <p:cNvPr id="670" name="Google Shape;670;p46"/>
          <p:cNvPicPr preferRelativeResize="0"/>
          <p:nvPr/>
        </p:nvPicPr>
        <p:blipFill rotWithShape="1">
          <a:blip r:embed="rId10">
            <a:alphaModFix/>
          </a:blip>
          <a:srcRect b="0" l="0" r="0" t="0"/>
          <a:stretch/>
        </p:blipFill>
        <p:spPr>
          <a:xfrm>
            <a:off x="1091683" y="1166129"/>
            <a:ext cx="8456980" cy="42492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500"/>
                                        <p:tgtEl>
                                          <p:spTgt spid="6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pic>
        <p:nvPicPr>
          <p:cNvPr descr="IWA_LOGO_white_background_RGB" id="675" name="Google Shape;675;p47"/>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676" name="Google Shape;676;p47"/>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677" name="Google Shape;677;p47"/>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678" name="Google Shape;678;p47"/>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679" name="Google Shape;679;p47"/>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680" name="Google Shape;680;p47"/>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681" name="Google Shape;681;p47"/>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682" name="Google Shape;682;p47"/>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683" name="Google Shape;683;p47"/>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684" name="Google Shape;684;p47"/>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685" name="Google Shape;685;p47"/>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sp>
        <p:nvSpPr>
          <p:cNvPr id="686" name="Google Shape;686;p47"/>
          <p:cNvSpPr/>
          <p:nvPr/>
        </p:nvSpPr>
        <p:spPr>
          <a:xfrm>
            <a:off x="5409103" y="150690"/>
            <a:ext cx="4200208"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2400">
                <a:solidFill>
                  <a:schemeClr val="dk1"/>
                </a:solidFill>
                <a:latin typeface="Calibri"/>
                <a:ea typeface="Calibri"/>
                <a:cs typeface="Calibri"/>
                <a:sym typeface="Calibri"/>
              </a:rPr>
              <a:t>Monitoreo en tiempo real de red de ART</a:t>
            </a:r>
            <a:endParaRPr/>
          </a:p>
        </p:txBody>
      </p:sp>
      <p:pic>
        <p:nvPicPr>
          <p:cNvPr id="687" name="Google Shape;687;p47"/>
          <p:cNvPicPr preferRelativeResize="0"/>
          <p:nvPr/>
        </p:nvPicPr>
        <p:blipFill rotWithShape="1">
          <a:blip r:embed="rId10">
            <a:alphaModFix/>
          </a:blip>
          <a:srcRect b="7323" l="0" r="0" t="15397"/>
          <a:stretch/>
        </p:blipFill>
        <p:spPr>
          <a:xfrm>
            <a:off x="171400" y="923788"/>
            <a:ext cx="11834319" cy="53194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pic>
        <p:nvPicPr>
          <p:cNvPr descr="IWA_LOGO_white_background_RGB" id="692" name="Google Shape;692;p48"/>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693" name="Google Shape;693;p48"/>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694" name="Google Shape;694;p48"/>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695" name="Google Shape;695;p48"/>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696" name="Google Shape;696;p48"/>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697" name="Google Shape;697;p48"/>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698" name="Google Shape;698;p48"/>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699" name="Google Shape;699;p48"/>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700" name="Google Shape;700;p48"/>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701" name="Google Shape;701;p48"/>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702" name="Google Shape;702;p48"/>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sp>
        <p:nvSpPr>
          <p:cNvPr id="703" name="Google Shape;703;p48"/>
          <p:cNvSpPr/>
          <p:nvPr/>
        </p:nvSpPr>
        <p:spPr>
          <a:xfrm>
            <a:off x="6207530" y="334267"/>
            <a:ext cx="2677400" cy="42473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s-MX" sz="2400">
                <a:solidFill>
                  <a:schemeClr val="dk1"/>
                </a:solidFill>
                <a:latin typeface="Calibri"/>
                <a:ea typeface="Calibri"/>
                <a:cs typeface="Calibri"/>
                <a:sym typeface="Calibri"/>
              </a:rPr>
              <a:t>Red de Distribución</a:t>
            </a:r>
            <a:endParaRPr/>
          </a:p>
        </p:txBody>
      </p:sp>
      <p:pic>
        <p:nvPicPr>
          <p:cNvPr descr="PGART_AMM_15JUNIO05_doblecarta1" id="704" name="Google Shape;704;p48"/>
          <p:cNvPicPr preferRelativeResize="0"/>
          <p:nvPr/>
        </p:nvPicPr>
        <p:blipFill rotWithShape="1">
          <a:blip r:embed="rId10">
            <a:alphaModFix/>
          </a:blip>
          <a:srcRect b="0" l="0" r="0" t="0"/>
          <a:stretch/>
        </p:blipFill>
        <p:spPr>
          <a:xfrm>
            <a:off x="1852327" y="1055479"/>
            <a:ext cx="8710405" cy="5226243"/>
          </a:xfrm>
          <a:prstGeom prst="rect">
            <a:avLst/>
          </a:prstGeom>
          <a:noFill/>
          <a:ln>
            <a:noFill/>
          </a:ln>
        </p:spPr>
      </p:pic>
      <p:sp>
        <p:nvSpPr>
          <p:cNvPr id="705" name="Google Shape;705;p48"/>
          <p:cNvSpPr txBox="1"/>
          <p:nvPr/>
        </p:nvSpPr>
        <p:spPr>
          <a:xfrm>
            <a:off x="148335" y="1396061"/>
            <a:ext cx="3898900" cy="692497"/>
          </a:xfrm>
          <a:prstGeom prst="rect">
            <a:avLst/>
          </a:prstGeom>
          <a:solidFill>
            <a:schemeClr val="lt1"/>
          </a:solidFill>
          <a:ln cap="flat" cmpd="sng" w="12700">
            <a:solidFill>
              <a:srgbClr val="F29B26"/>
            </a:solidFill>
            <a:prstDash val="solid"/>
            <a:miter lim="400000"/>
            <a:headEnd len="sm" w="sm" type="none"/>
            <a:tailEnd len="sm" w="sm" type="none"/>
          </a:ln>
        </p:spPr>
        <p:txBody>
          <a:bodyPr anchorCtr="0" anchor="t" bIns="22850" lIns="22850" spcFirstLastPara="1" rIns="22850" wrap="square" tIns="22850">
            <a:noAutofit/>
          </a:bodyPr>
          <a:lstStyle/>
          <a:p>
            <a:pPr indent="-285750" lvl="3" marL="285750" marR="0" rtl="0" algn="l">
              <a:spcBef>
                <a:spcPts val="0"/>
              </a:spcBef>
              <a:spcAft>
                <a:spcPts val="0"/>
              </a:spcAft>
              <a:buClr>
                <a:schemeClr val="dk1"/>
              </a:buClr>
              <a:buSzPts val="1400"/>
              <a:buFont typeface="Arial"/>
              <a:buChar char="•"/>
            </a:pPr>
            <a:r>
              <a:rPr b="1" i="0" lang="es-MX" sz="1400" u="none" cap="none" strike="noStrike">
                <a:solidFill>
                  <a:schemeClr val="dk1"/>
                </a:solidFill>
                <a:latin typeface="Calibri"/>
                <a:ea typeface="Calibri"/>
                <a:cs typeface="Calibri"/>
                <a:sym typeface="Calibri"/>
              </a:rPr>
              <a:t>322.4 km de longitud de la red</a:t>
            </a:r>
            <a:endParaRPr b="1" i="0" sz="1400" u="none" cap="none" strike="noStrike">
              <a:solidFill>
                <a:schemeClr val="accent5"/>
              </a:solidFill>
              <a:latin typeface="Calibri"/>
              <a:ea typeface="Calibri"/>
              <a:cs typeface="Calibri"/>
              <a:sym typeface="Calibri"/>
            </a:endParaRPr>
          </a:p>
          <a:p>
            <a:pPr indent="-285750" lvl="3" marL="285750" marR="0" rtl="0" algn="l">
              <a:spcBef>
                <a:spcPts val="0"/>
              </a:spcBef>
              <a:spcAft>
                <a:spcPts val="0"/>
              </a:spcAft>
              <a:buClr>
                <a:schemeClr val="accent5"/>
              </a:buClr>
              <a:buSzPts val="1400"/>
              <a:buFont typeface="Arial"/>
              <a:buChar char="•"/>
            </a:pPr>
            <a:r>
              <a:rPr b="1" i="0" lang="es-MX" sz="1400" u="none" cap="none" strike="noStrike">
                <a:solidFill>
                  <a:schemeClr val="accent5"/>
                </a:solidFill>
                <a:latin typeface="Calibri"/>
                <a:ea typeface="Calibri"/>
                <a:cs typeface="Calibri"/>
                <a:sym typeface="Calibri"/>
              </a:rPr>
              <a:t>116 usuarios </a:t>
            </a:r>
            <a:r>
              <a:rPr b="0" i="0" lang="es-MX" sz="1400" u="none" cap="none" strike="noStrike">
                <a:solidFill>
                  <a:schemeClr val="accent5"/>
                </a:solidFill>
                <a:latin typeface="Calibri"/>
                <a:ea typeface="Calibri"/>
                <a:cs typeface="Calibri"/>
                <a:sym typeface="Calibri"/>
              </a:rPr>
              <a:t>de la red de ART</a:t>
            </a:r>
            <a:endParaRPr/>
          </a:p>
          <a:p>
            <a:pPr indent="-285750" lvl="1" marL="285750" marR="0" rtl="0" algn="l">
              <a:spcBef>
                <a:spcPts val="0"/>
              </a:spcBef>
              <a:spcAft>
                <a:spcPts val="0"/>
              </a:spcAft>
              <a:buClr>
                <a:schemeClr val="dk1"/>
              </a:buClr>
              <a:buSzPts val="1400"/>
              <a:buFont typeface="Arial"/>
              <a:buChar char="•"/>
            </a:pPr>
            <a:r>
              <a:rPr b="1" i="0" lang="es-MX" sz="1400" u="none" cap="none" strike="noStrike">
                <a:solidFill>
                  <a:schemeClr val="dk1"/>
                </a:solidFill>
                <a:latin typeface="Calibri"/>
                <a:ea typeface="Calibri"/>
                <a:cs typeface="Calibri"/>
                <a:sym typeface="Calibri"/>
              </a:rPr>
              <a:t>2,673.5 litros por segundo contratados</a:t>
            </a:r>
            <a:endParaRPr b="1" i="0" sz="1400" u="none" cap="none" strike="noStrike">
              <a:solidFill>
                <a:schemeClr val="accent5"/>
              </a:solidFill>
              <a:latin typeface="Calibri"/>
              <a:ea typeface="Calibri"/>
              <a:cs typeface="Calibri"/>
              <a:sym typeface="Calibri"/>
            </a:endParaRPr>
          </a:p>
        </p:txBody>
      </p:sp>
      <p:sp>
        <p:nvSpPr>
          <p:cNvPr id="706" name="Google Shape;706;p48"/>
          <p:cNvSpPr/>
          <p:nvPr/>
        </p:nvSpPr>
        <p:spPr>
          <a:xfrm>
            <a:off x="148335" y="1125114"/>
            <a:ext cx="3898900" cy="261609"/>
          </a:xfrm>
          <a:prstGeom prst="rect">
            <a:avLst/>
          </a:prstGeom>
          <a:solidFill>
            <a:srgbClr val="F29B26"/>
          </a:solidFill>
          <a:ln cap="flat" cmpd="sng" w="12700">
            <a:solidFill>
              <a:srgbClr val="F29B26"/>
            </a:solidFill>
            <a:prstDash val="solid"/>
            <a:miter lim="800000"/>
            <a:headEnd len="sm" w="sm" type="none"/>
            <a:tailEnd len="sm" w="sm" type="none"/>
          </a:ln>
        </p:spPr>
        <p:txBody>
          <a:bodyPr anchorCtr="0" anchor="ctr" bIns="22850" lIns="22850" spcFirstLastPara="1" rIns="22850" wrap="square" tIns="22850">
            <a:noAutofit/>
          </a:bodyPr>
          <a:lstStyle/>
          <a:p>
            <a:pPr indent="0" lvl="0" marL="0" marR="0" rtl="0" algn="ctr">
              <a:spcBef>
                <a:spcPts val="0"/>
              </a:spcBef>
              <a:spcAft>
                <a:spcPts val="0"/>
              </a:spcAft>
              <a:buNone/>
            </a:pPr>
            <a:r>
              <a:rPr b="1" lang="es-MX" sz="1400">
                <a:solidFill>
                  <a:schemeClr val="accent5"/>
                </a:solidFill>
                <a:latin typeface="Calibri"/>
                <a:ea typeface="Calibri"/>
                <a:cs typeface="Calibri"/>
                <a:sym typeface="Calibri"/>
              </a:rPr>
              <a:t>TOTAL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pic>
        <p:nvPicPr>
          <p:cNvPr descr="IWA_LOGO_white_background_RGB" id="711" name="Google Shape;711;p49"/>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712" name="Google Shape;712;p49"/>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713" name="Google Shape;713;p49"/>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714" name="Google Shape;714;p49"/>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715" name="Google Shape;715;p49"/>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716" name="Google Shape;716;p49"/>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717" name="Google Shape;717;p49"/>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718" name="Google Shape;718;p49"/>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719" name="Google Shape;719;p49"/>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720" name="Google Shape;720;p49"/>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721" name="Google Shape;721;p49"/>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sp>
        <p:nvSpPr>
          <p:cNvPr id="722" name="Google Shape;722;p49"/>
          <p:cNvSpPr/>
          <p:nvPr/>
        </p:nvSpPr>
        <p:spPr>
          <a:xfrm>
            <a:off x="2097695" y="1120312"/>
            <a:ext cx="6833955" cy="4247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lang="es-MX" sz="2400">
                <a:solidFill>
                  <a:schemeClr val="dk1"/>
                </a:solidFill>
                <a:latin typeface="Calibri"/>
                <a:ea typeface="Calibri"/>
                <a:cs typeface="Calibri"/>
                <a:sym typeface="Calibri"/>
              </a:rPr>
              <a:t>Resultados del comportamiento de la red de ART</a:t>
            </a:r>
            <a:endParaRPr/>
          </a:p>
        </p:txBody>
      </p:sp>
      <p:graphicFrame>
        <p:nvGraphicFramePr>
          <p:cNvPr id="723" name="Google Shape;723;p49"/>
          <p:cNvGraphicFramePr/>
          <p:nvPr/>
        </p:nvGraphicFramePr>
        <p:xfrm>
          <a:off x="1762076" y="1701801"/>
          <a:ext cx="3000000" cy="3000000"/>
        </p:xfrm>
        <a:graphic>
          <a:graphicData uri="http://schemas.openxmlformats.org/drawingml/2006/table">
            <a:tbl>
              <a:tblPr>
                <a:noFill/>
                <a:tableStyleId>{77D5A654-C87C-46AD-B830-945C8EAB5FF1}</a:tableStyleId>
              </a:tblPr>
              <a:tblGrid>
                <a:gridCol w="5096925"/>
                <a:gridCol w="2575675"/>
              </a:tblGrid>
              <a:tr h="698075">
                <a:tc>
                  <a:txBody>
                    <a:bodyPr/>
                    <a:lstStyle/>
                    <a:p>
                      <a:pPr indent="0" lvl="0" marL="0" marR="0" rtl="0" algn="ctr">
                        <a:spcBef>
                          <a:spcPts val="0"/>
                        </a:spcBef>
                        <a:spcAft>
                          <a:spcPts val="0"/>
                        </a:spcAft>
                        <a:buNone/>
                      </a:pPr>
                      <a:r>
                        <a:rPr b="1" i="0" lang="es-MX" sz="2000" u="none" cap="none" strike="noStrike">
                          <a:solidFill>
                            <a:srgbClr val="000000"/>
                          </a:solidFill>
                          <a:latin typeface="Aharoni"/>
                          <a:ea typeface="Aharoni"/>
                          <a:cs typeface="Aharoni"/>
                          <a:sym typeface="Aharoni"/>
                        </a:rPr>
                        <a:t>Concepto</a:t>
                      </a:r>
                      <a:endParaRPr/>
                    </a:p>
                  </a:txBody>
                  <a:tcPr marT="9525" marB="0" marR="9525" marL="9525" anchor="ctr">
                    <a:lnL cap="flat" cmpd="sng" w="9525">
                      <a:solidFill>
                        <a:srgbClr val="A5A5A5"/>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A5A5A5"/>
                      </a:solidFill>
                      <a:prstDash val="solid"/>
                      <a:round/>
                      <a:headEnd len="sm" w="sm" type="none"/>
                      <a:tailEnd len="sm" w="sm" type="none"/>
                    </a:lnT>
                    <a:lnB cap="flat" cmpd="sng" w="12700">
                      <a:solidFill>
                        <a:srgbClr val="FFFFFF"/>
                      </a:solidFill>
                      <a:prstDash val="solid"/>
                      <a:round/>
                      <a:headEnd len="sm" w="sm" type="none"/>
                      <a:tailEnd len="sm" w="sm" type="none"/>
                    </a:lnB>
                    <a:solidFill>
                      <a:srgbClr val="ED7D31"/>
                    </a:solidFill>
                  </a:tcPr>
                </a:tc>
                <a:tc>
                  <a:txBody>
                    <a:bodyPr/>
                    <a:lstStyle/>
                    <a:p>
                      <a:pPr indent="0" lvl="0" marL="0" marR="0" rtl="0" algn="ctr">
                        <a:spcBef>
                          <a:spcPts val="0"/>
                        </a:spcBef>
                        <a:spcAft>
                          <a:spcPts val="0"/>
                        </a:spcAft>
                        <a:buNone/>
                      </a:pPr>
                      <a:r>
                        <a:rPr b="1" i="0" lang="es-MX" sz="2000" u="none" cap="none" strike="noStrike">
                          <a:solidFill>
                            <a:srgbClr val="000000"/>
                          </a:solidFill>
                          <a:latin typeface="Aharoni"/>
                          <a:ea typeface="Aharoni"/>
                          <a:cs typeface="Aharoni"/>
                          <a:sym typeface="Aharoni"/>
                        </a:rPr>
                        <a:t>Cantidad</a:t>
                      </a:r>
                      <a:endParaRPr/>
                    </a:p>
                  </a:txBody>
                  <a:tcPr marT="9525" marB="0" marR="9525" marL="9525" anchor="ctr">
                    <a:lnL cap="flat" cmpd="sng" w="9525">
                      <a:solidFill>
                        <a:srgbClr val="000000">
                          <a:alpha val="0"/>
                        </a:srgbClr>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12700">
                      <a:solidFill>
                        <a:srgbClr val="FFFFFF"/>
                      </a:solidFill>
                      <a:prstDash val="solid"/>
                      <a:round/>
                      <a:headEnd len="sm" w="sm" type="none"/>
                      <a:tailEnd len="sm" w="sm" type="none"/>
                    </a:lnB>
                    <a:solidFill>
                      <a:srgbClr val="ED7D31"/>
                    </a:solidFill>
                  </a:tcPr>
                </a:tc>
              </a:tr>
              <a:tr h="683825">
                <a:tc>
                  <a:txBody>
                    <a:bodyPr/>
                    <a:lstStyle/>
                    <a:p>
                      <a:pPr indent="0" lvl="0" marL="0" marR="0" rtl="0" algn="l">
                        <a:spcBef>
                          <a:spcPts val="0"/>
                        </a:spcBef>
                        <a:spcAft>
                          <a:spcPts val="0"/>
                        </a:spcAft>
                        <a:buNone/>
                      </a:pPr>
                      <a:r>
                        <a:rPr b="1" i="0" lang="es-MX" sz="2000" u="none" cap="none" strike="noStrike">
                          <a:solidFill>
                            <a:srgbClr val="000000"/>
                          </a:solidFill>
                          <a:latin typeface="Calibri"/>
                          <a:ea typeface="Calibri"/>
                          <a:cs typeface="Calibri"/>
                          <a:sym typeface="Calibri"/>
                        </a:rPr>
                        <a:t>Cantidad de Proyectos</a:t>
                      </a:r>
                      <a:endParaRPr/>
                    </a:p>
                  </a:txBody>
                  <a:tcPr marT="9525" marB="0" marR="9525" marL="952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12700">
                      <a:solidFill>
                        <a:srgbClr val="FFFFFF"/>
                      </a:solidFill>
                      <a:prstDash val="solid"/>
                      <a:round/>
                      <a:headEnd len="sm" w="sm" type="none"/>
                      <a:tailEnd len="sm" w="sm" type="none"/>
                    </a:lnT>
                    <a:lnB cap="flat" cmpd="sng" w="9525">
                      <a:solidFill>
                        <a:srgbClr val="A5A5A5"/>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s-MX" sz="2000" u="none" cap="none" strike="noStrike">
                          <a:solidFill>
                            <a:srgbClr val="000000"/>
                          </a:solidFill>
                          <a:latin typeface="Calibri"/>
                          <a:ea typeface="Calibri"/>
                          <a:cs typeface="Calibri"/>
                          <a:sym typeface="Calibri"/>
                        </a:rPr>
                        <a:t>17</a:t>
                      </a:r>
                      <a:endParaRPr/>
                    </a:p>
                  </a:txBody>
                  <a:tcPr marT="9525" marB="0" marR="9525" marL="952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12700">
                      <a:solidFill>
                        <a:srgbClr val="FFFFFF"/>
                      </a:solidFill>
                      <a:prstDash val="solid"/>
                      <a:round/>
                      <a:headEnd len="sm" w="sm" type="none"/>
                      <a:tailEnd len="sm" w="sm" type="none"/>
                    </a:lnT>
                    <a:lnB cap="flat" cmpd="sng" w="9525">
                      <a:solidFill>
                        <a:srgbClr val="A5A5A5"/>
                      </a:solidFill>
                      <a:prstDash val="solid"/>
                      <a:round/>
                      <a:headEnd len="sm" w="sm" type="none"/>
                      <a:tailEnd len="sm" w="sm" type="none"/>
                    </a:lnB>
                    <a:solidFill>
                      <a:srgbClr val="FFC000"/>
                    </a:solidFill>
                  </a:tcPr>
                </a:tc>
              </a:tr>
              <a:tr h="683825">
                <a:tc>
                  <a:txBody>
                    <a:bodyPr/>
                    <a:lstStyle/>
                    <a:p>
                      <a:pPr indent="0" lvl="0" marL="0" marR="0" rtl="0" algn="l">
                        <a:spcBef>
                          <a:spcPts val="0"/>
                        </a:spcBef>
                        <a:spcAft>
                          <a:spcPts val="0"/>
                        </a:spcAft>
                        <a:buNone/>
                      </a:pPr>
                      <a:r>
                        <a:rPr b="1" i="0" lang="es-MX" sz="2000" u="none" cap="none" strike="noStrike">
                          <a:solidFill>
                            <a:srgbClr val="000000"/>
                          </a:solidFill>
                          <a:latin typeface="Calibri"/>
                          <a:ea typeface="Calibri"/>
                          <a:cs typeface="Calibri"/>
                          <a:sym typeface="Calibri"/>
                        </a:rPr>
                        <a:t>Nuevos Clientes Potenciales</a:t>
                      </a:r>
                      <a:endParaRPr/>
                    </a:p>
                  </a:txBody>
                  <a:tcPr marT="9525" marB="0" marR="9525" marL="952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s-MX" sz="2000" u="none" cap="none" strike="noStrike">
                          <a:solidFill>
                            <a:srgbClr val="000000"/>
                          </a:solidFill>
                          <a:latin typeface="Calibri"/>
                          <a:ea typeface="Calibri"/>
                          <a:cs typeface="Calibri"/>
                          <a:sym typeface="Calibri"/>
                        </a:rPr>
                        <a:t>113</a:t>
                      </a:r>
                      <a:endParaRPr/>
                    </a:p>
                  </a:txBody>
                  <a:tcPr marT="9525" marB="0" marR="9525" marL="952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FC000"/>
                    </a:solidFill>
                  </a:tcPr>
                </a:tc>
              </a:tr>
              <a:tr h="683825">
                <a:tc>
                  <a:txBody>
                    <a:bodyPr/>
                    <a:lstStyle/>
                    <a:p>
                      <a:pPr indent="0" lvl="0" marL="0" marR="0" rtl="0" algn="l">
                        <a:spcBef>
                          <a:spcPts val="0"/>
                        </a:spcBef>
                        <a:spcAft>
                          <a:spcPts val="0"/>
                        </a:spcAft>
                        <a:buNone/>
                      </a:pPr>
                      <a:r>
                        <a:rPr b="1" i="0" lang="es-MX" sz="2000" u="none" cap="none" strike="noStrike">
                          <a:solidFill>
                            <a:srgbClr val="000000"/>
                          </a:solidFill>
                          <a:latin typeface="Calibri"/>
                          <a:ea typeface="Calibri"/>
                          <a:cs typeface="Calibri"/>
                          <a:sym typeface="Calibri"/>
                        </a:rPr>
                        <a:t>Longitud de nueva red (km)</a:t>
                      </a:r>
                      <a:endParaRPr/>
                    </a:p>
                  </a:txBody>
                  <a:tcPr marT="9525" marB="0" marR="9525" marL="952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s-MX" sz="2000" u="none" cap="none" strike="noStrike">
                          <a:solidFill>
                            <a:srgbClr val="000000"/>
                          </a:solidFill>
                          <a:latin typeface="Calibri"/>
                          <a:ea typeface="Calibri"/>
                          <a:cs typeface="Calibri"/>
                          <a:sym typeface="Calibri"/>
                        </a:rPr>
                        <a:t>109.5 km</a:t>
                      </a:r>
                      <a:endParaRPr/>
                    </a:p>
                  </a:txBody>
                  <a:tcPr marT="9525" marB="0" marR="9525" marL="952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FC000"/>
                    </a:solidFill>
                  </a:tcPr>
                </a:tc>
              </a:tr>
              <a:tr h="683825">
                <a:tc>
                  <a:txBody>
                    <a:bodyPr/>
                    <a:lstStyle/>
                    <a:p>
                      <a:pPr indent="0" lvl="0" marL="0" marR="0" rtl="0" algn="l">
                        <a:spcBef>
                          <a:spcPts val="0"/>
                        </a:spcBef>
                        <a:spcAft>
                          <a:spcPts val="0"/>
                        </a:spcAft>
                        <a:buNone/>
                      </a:pPr>
                      <a:r>
                        <a:rPr b="1" i="0" lang="es-MX" sz="2000" u="none" cap="none" strike="noStrike">
                          <a:solidFill>
                            <a:srgbClr val="000000"/>
                          </a:solidFill>
                          <a:latin typeface="Calibri"/>
                          <a:ea typeface="Calibri"/>
                          <a:cs typeface="Calibri"/>
                          <a:sym typeface="Calibri"/>
                        </a:rPr>
                        <a:t>Inversión</a:t>
                      </a:r>
                      <a:endParaRPr/>
                    </a:p>
                  </a:txBody>
                  <a:tcPr marT="9525" marB="0" marR="9525" marL="952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s-MX" sz="2000" u="none" cap="none" strike="noStrike">
                          <a:solidFill>
                            <a:srgbClr val="000000"/>
                          </a:solidFill>
                          <a:latin typeface="Calibri"/>
                          <a:ea typeface="Calibri"/>
                          <a:cs typeface="Calibri"/>
                          <a:sym typeface="Calibri"/>
                        </a:rPr>
                        <a:t>300 MDP</a:t>
                      </a:r>
                      <a:endParaRPr/>
                    </a:p>
                  </a:txBody>
                  <a:tcPr marT="9525" marB="0" marR="9525" marL="952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FC000"/>
                    </a:solidFill>
                  </a:tcPr>
                </a:tc>
              </a:tr>
              <a:tr h="683825">
                <a:tc>
                  <a:txBody>
                    <a:bodyPr/>
                    <a:lstStyle/>
                    <a:p>
                      <a:pPr indent="0" lvl="0" marL="0" marR="0" rtl="0" algn="l">
                        <a:spcBef>
                          <a:spcPts val="0"/>
                        </a:spcBef>
                        <a:spcAft>
                          <a:spcPts val="0"/>
                        </a:spcAft>
                        <a:buNone/>
                      </a:pPr>
                      <a:r>
                        <a:rPr b="1" i="0" lang="es-MX" sz="2000" u="none" cap="none" strike="noStrike">
                          <a:solidFill>
                            <a:srgbClr val="000000"/>
                          </a:solidFill>
                          <a:latin typeface="Calibri"/>
                          <a:ea typeface="Calibri"/>
                          <a:cs typeface="Calibri"/>
                          <a:sym typeface="Calibri"/>
                        </a:rPr>
                        <a:t>Caudal adicional</a:t>
                      </a:r>
                      <a:endParaRPr/>
                    </a:p>
                  </a:txBody>
                  <a:tcPr marT="9525" marB="0" marR="9525" marL="952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FC000"/>
                    </a:solidFill>
                  </a:tcPr>
                </a:tc>
                <a:tc>
                  <a:txBody>
                    <a:bodyPr/>
                    <a:lstStyle/>
                    <a:p>
                      <a:pPr indent="0" lvl="0" marL="0" marR="0" rtl="0" algn="ctr">
                        <a:spcBef>
                          <a:spcPts val="0"/>
                        </a:spcBef>
                        <a:spcAft>
                          <a:spcPts val="0"/>
                        </a:spcAft>
                        <a:buNone/>
                      </a:pPr>
                      <a:r>
                        <a:rPr b="1" i="0" lang="es-MX" sz="2000" u="none" cap="none" strike="noStrike">
                          <a:solidFill>
                            <a:srgbClr val="000000"/>
                          </a:solidFill>
                          <a:latin typeface="Calibri"/>
                          <a:ea typeface="Calibri"/>
                          <a:cs typeface="Calibri"/>
                          <a:sym typeface="Calibri"/>
                        </a:rPr>
                        <a:t>1,008 lps</a:t>
                      </a:r>
                      <a:endParaRPr b="1" i="0" sz="2000" u="none" cap="none" strike="noStrike">
                        <a:solidFill>
                          <a:srgbClr val="000000"/>
                        </a:solidFill>
                        <a:latin typeface="Calibri"/>
                        <a:ea typeface="Calibri"/>
                        <a:cs typeface="Calibri"/>
                        <a:sym typeface="Calibri"/>
                      </a:endParaRPr>
                    </a:p>
                  </a:txBody>
                  <a:tcPr marT="9525" marB="0" marR="9525" marL="9525" anchor="ctr">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FFC000"/>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500"/>
                                        <p:tgtEl>
                                          <p:spTgt spid="722"/>
                                        </p:tgtEl>
                                      </p:cBhvr>
                                    </p:animEffect>
                                  </p:childTnLst>
                                </p:cTn>
                              </p:par>
                              <p:par>
                                <p:cTn fill="hold" nodeType="with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500"/>
                                        <p:tgtEl>
                                          <p:spTgt spid="7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pic>
        <p:nvPicPr>
          <p:cNvPr descr="IWA_LOGO_white_background_RGB" id="728" name="Google Shape;728;p50"/>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729" name="Google Shape;729;p50"/>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730" name="Google Shape;730;p50"/>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731" name="Google Shape;731;p50"/>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732" name="Google Shape;732;p50"/>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733" name="Google Shape;733;p50"/>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734" name="Google Shape;734;p50"/>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735" name="Google Shape;735;p50"/>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736" name="Google Shape;736;p50"/>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737" name="Google Shape;737;p50"/>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738" name="Google Shape;738;p50"/>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sp>
        <p:nvSpPr>
          <p:cNvPr id="739" name="Google Shape;739;p50"/>
          <p:cNvSpPr/>
          <p:nvPr/>
        </p:nvSpPr>
        <p:spPr>
          <a:xfrm>
            <a:off x="5863473" y="112187"/>
            <a:ext cx="3645932"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2400">
                <a:solidFill>
                  <a:schemeClr val="dk1"/>
                </a:solidFill>
                <a:latin typeface="Calibri"/>
                <a:ea typeface="Calibri"/>
                <a:cs typeface="Calibri"/>
                <a:sym typeface="Calibri"/>
              </a:rPr>
              <a:t>Prospectos de Agua Residual Tratada</a:t>
            </a:r>
            <a:endParaRPr/>
          </a:p>
        </p:txBody>
      </p:sp>
      <p:sp>
        <p:nvSpPr>
          <p:cNvPr id="740" name="Google Shape;740;p50"/>
          <p:cNvSpPr/>
          <p:nvPr/>
        </p:nvSpPr>
        <p:spPr>
          <a:xfrm>
            <a:off x="8650983" y="2455265"/>
            <a:ext cx="3217221" cy="2186086"/>
          </a:xfrm>
          <a:prstGeom prst="rect">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200000"/>
              </a:lnSpc>
              <a:spcBef>
                <a:spcPts val="0"/>
              </a:spcBef>
              <a:spcAft>
                <a:spcPts val="0"/>
              </a:spcAft>
              <a:buNone/>
            </a:pPr>
            <a:r>
              <a:rPr b="1" lang="es-MX" sz="1600">
                <a:solidFill>
                  <a:srgbClr val="0070C0"/>
                </a:solidFill>
                <a:latin typeface="Arial"/>
                <a:ea typeface="Arial"/>
                <a:cs typeface="Arial"/>
                <a:sym typeface="Arial"/>
              </a:rPr>
              <a:t>195 Prospectos</a:t>
            </a:r>
            <a:endParaRPr/>
          </a:p>
          <a:p>
            <a:pPr indent="0" lvl="0" marL="0" marR="0" rtl="0" algn="ctr">
              <a:lnSpc>
                <a:spcPct val="200000"/>
              </a:lnSpc>
              <a:spcBef>
                <a:spcPts val="0"/>
              </a:spcBef>
              <a:spcAft>
                <a:spcPts val="0"/>
              </a:spcAft>
              <a:buNone/>
            </a:pPr>
            <a:r>
              <a:rPr b="1" lang="es-MX" sz="1600">
                <a:solidFill>
                  <a:srgbClr val="0070C0"/>
                </a:solidFill>
                <a:latin typeface="Arial"/>
                <a:ea typeface="Arial"/>
                <a:cs typeface="Arial"/>
                <a:sym typeface="Arial"/>
              </a:rPr>
              <a:t>1,612 L/s</a:t>
            </a:r>
            <a:endParaRPr/>
          </a:p>
          <a:p>
            <a:pPr indent="0" lvl="0" marL="0" marR="0" rtl="0" algn="ctr">
              <a:lnSpc>
                <a:spcPct val="200000"/>
              </a:lnSpc>
              <a:spcBef>
                <a:spcPts val="0"/>
              </a:spcBef>
              <a:spcAft>
                <a:spcPts val="0"/>
              </a:spcAft>
              <a:buNone/>
            </a:pPr>
            <a:r>
              <a:rPr b="1" lang="es-MX" sz="1400">
                <a:solidFill>
                  <a:srgbClr val="0070C0"/>
                </a:solidFill>
                <a:latin typeface="Arial"/>
                <a:ea typeface="Arial"/>
                <a:cs typeface="Arial"/>
                <a:sym typeface="Arial"/>
              </a:rPr>
              <a:t>todos con carta de factibilidad.</a:t>
            </a:r>
            <a:endParaRPr/>
          </a:p>
        </p:txBody>
      </p:sp>
      <p:pic>
        <p:nvPicPr>
          <p:cNvPr descr="image005" id="741" name="Google Shape;741;p50"/>
          <p:cNvPicPr preferRelativeResize="0"/>
          <p:nvPr/>
        </p:nvPicPr>
        <p:blipFill rotWithShape="1">
          <a:blip r:embed="rId10">
            <a:alphaModFix/>
          </a:blip>
          <a:srcRect b="0" l="0" r="0" t="0"/>
          <a:stretch/>
        </p:blipFill>
        <p:spPr>
          <a:xfrm>
            <a:off x="208948" y="1207865"/>
            <a:ext cx="8236553" cy="49694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500"/>
                                        <p:tgtEl>
                                          <p:spTgt spid="740"/>
                                        </p:tgtEl>
                                      </p:cBhvr>
                                    </p:animEffect>
                                  </p:childTnLst>
                                </p:cTn>
                              </p:par>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500"/>
                                        <p:tgtEl>
                                          <p:spTgt spid="7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pic>
        <p:nvPicPr>
          <p:cNvPr descr="IWA_LOGO_white_background_RGB" id="746" name="Google Shape;746;p51"/>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747" name="Google Shape;747;p51"/>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748" name="Google Shape;748;p51"/>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749" name="Google Shape;749;p51"/>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750" name="Google Shape;750;p51"/>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751" name="Google Shape;751;p51"/>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752" name="Google Shape;752;p51"/>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753" name="Google Shape;753;p51"/>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754" name="Google Shape;754;p51"/>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755" name="Google Shape;755;p51"/>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756" name="Google Shape;756;p51"/>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sp>
        <p:nvSpPr>
          <p:cNvPr id="757" name="Google Shape;757;p51"/>
          <p:cNvSpPr/>
          <p:nvPr/>
        </p:nvSpPr>
        <p:spPr>
          <a:xfrm>
            <a:off x="5092910" y="315800"/>
            <a:ext cx="487223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chemeClr val="dk1"/>
                </a:solidFill>
                <a:latin typeface="Calibri"/>
                <a:ea typeface="Calibri"/>
                <a:cs typeface="Calibri"/>
                <a:sym typeface="Calibri"/>
              </a:rPr>
              <a:t>Prospectos de Agua Residual Tratada</a:t>
            </a:r>
            <a:endParaRPr/>
          </a:p>
        </p:txBody>
      </p:sp>
      <p:sp>
        <p:nvSpPr>
          <p:cNvPr id="758" name="Google Shape;758;p51"/>
          <p:cNvSpPr txBox="1"/>
          <p:nvPr/>
        </p:nvSpPr>
        <p:spPr>
          <a:xfrm>
            <a:off x="2220198" y="5671526"/>
            <a:ext cx="7497159" cy="369332"/>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800">
                <a:solidFill>
                  <a:schemeClr val="dk1"/>
                </a:solidFill>
                <a:latin typeface="Verdana"/>
                <a:ea typeface="Verdana"/>
                <a:cs typeface="Verdana"/>
                <a:sym typeface="Verdana"/>
              </a:rPr>
              <a:t>1,044 Lps en Negociaciones actuales de ART.</a:t>
            </a:r>
            <a:endParaRPr sz="1800">
              <a:solidFill>
                <a:schemeClr val="dk1"/>
              </a:solidFill>
              <a:latin typeface="Verdana"/>
              <a:ea typeface="Verdana"/>
              <a:cs typeface="Verdana"/>
              <a:sym typeface="Verdana"/>
            </a:endParaRPr>
          </a:p>
        </p:txBody>
      </p:sp>
      <p:pic>
        <p:nvPicPr>
          <p:cNvPr id="759" name="Google Shape;759;p51"/>
          <p:cNvPicPr preferRelativeResize="0"/>
          <p:nvPr/>
        </p:nvPicPr>
        <p:blipFill rotWithShape="1">
          <a:blip r:embed="rId10">
            <a:alphaModFix/>
          </a:blip>
          <a:srcRect b="0" l="0" r="0" t="0"/>
          <a:stretch/>
        </p:blipFill>
        <p:spPr>
          <a:xfrm>
            <a:off x="700232" y="1188996"/>
            <a:ext cx="10714357" cy="43587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par>
                                <p:cTn fill="hold" nodeType="with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pic>
        <p:nvPicPr>
          <p:cNvPr descr="IWA_LOGO_white_background_RGB" id="764" name="Google Shape;764;p52"/>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765" name="Google Shape;765;p52"/>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766" name="Google Shape;766;p52"/>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767" name="Google Shape;767;p52"/>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768" name="Google Shape;768;p52"/>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769" name="Google Shape;769;p52"/>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770" name="Google Shape;770;p52"/>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771" name="Google Shape;771;p52"/>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772" name="Google Shape;772;p52"/>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773" name="Google Shape;773;p52"/>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774" name="Google Shape;774;p52"/>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sp>
        <p:nvSpPr>
          <p:cNvPr id="775" name="Google Shape;775;p52"/>
          <p:cNvSpPr/>
          <p:nvPr/>
        </p:nvSpPr>
        <p:spPr>
          <a:xfrm>
            <a:off x="3936644" y="1097735"/>
            <a:ext cx="315605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chemeClr val="dk1"/>
                </a:solidFill>
                <a:latin typeface="Calibri"/>
                <a:ea typeface="Calibri"/>
                <a:cs typeface="Calibri"/>
                <a:sym typeface="Calibri"/>
              </a:rPr>
              <a:t>Gracias por su atención</a:t>
            </a:r>
            <a:endParaRPr/>
          </a:p>
        </p:txBody>
      </p:sp>
      <p:pic>
        <p:nvPicPr>
          <p:cNvPr id="776" name="Google Shape;776;p52"/>
          <p:cNvPicPr preferRelativeResize="0"/>
          <p:nvPr/>
        </p:nvPicPr>
        <p:blipFill rotWithShape="1">
          <a:blip r:embed="rId10">
            <a:alphaModFix/>
          </a:blip>
          <a:srcRect b="0" l="0" r="0" t="0"/>
          <a:stretch/>
        </p:blipFill>
        <p:spPr>
          <a:xfrm>
            <a:off x="3696496" y="1624332"/>
            <a:ext cx="3636352" cy="2962483"/>
          </a:xfrm>
          <a:prstGeom prst="rect">
            <a:avLst/>
          </a:prstGeom>
          <a:noFill/>
          <a:ln>
            <a:noFill/>
          </a:ln>
        </p:spPr>
      </p:pic>
      <p:sp>
        <p:nvSpPr>
          <p:cNvPr id="777" name="Google Shape;777;p52"/>
          <p:cNvSpPr/>
          <p:nvPr/>
        </p:nvSpPr>
        <p:spPr>
          <a:xfrm>
            <a:off x="1787843" y="4284099"/>
            <a:ext cx="8640265"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2400">
                <a:solidFill>
                  <a:srgbClr val="2F5496"/>
                </a:solidFill>
                <a:latin typeface="Overlock"/>
                <a:ea typeface="Overlock"/>
                <a:cs typeface="Overlock"/>
                <a:sym typeface="Overlock"/>
              </a:rPr>
              <a:t>El nuevo paradigma de este siglo, es pasar del agua residual al agua reutilizable.</a:t>
            </a:r>
            <a:endParaRPr/>
          </a:p>
          <a:p>
            <a:pPr indent="0" lvl="0" marL="0" marR="0" rtl="0" algn="l">
              <a:spcBef>
                <a:spcPts val="0"/>
              </a:spcBef>
              <a:spcAft>
                <a:spcPts val="0"/>
              </a:spcAft>
              <a:buNone/>
            </a:pPr>
            <a:r>
              <a:rPr lang="es-MX" sz="2400">
                <a:solidFill>
                  <a:srgbClr val="2F5496"/>
                </a:solidFill>
                <a:latin typeface="Overlock"/>
                <a:ea typeface="Overlock"/>
                <a:cs typeface="Overlock"/>
                <a:sym typeface="Overlock"/>
              </a:rPr>
              <a:t> </a:t>
            </a:r>
            <a:endParaRPr/>
          </a:p>
          <a:p>
            <a:pPr indent="0" lvl="0" marL="0" marR="0" rtl="0" algn="l">
              <a:spcBef>
                <a:spcPts val="0"/>
              </a:spcBef>
              <a:spcAft>
                <a:spcPts val="0"/>
              </a:spcAft>
              <a:buNone/>
            </a:pPr>
            <a:r>
              <a:rPr lang="es-MX" sz="2400">
                <a:solidFill>
                  <a:srgbClr val="2F5496"/>
                </a:solidFill>
                <a:latin typeface="Overlock"/>
                <a:ea typeface="Overlock"/>
                <a:cs typeface="Overlock"/>
                <a:sym typeface="Overlock"/>
              </a:rPr>
              <a:t>                                                    Autor: Fernando del Amo.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descr="IWA_LOGO_white_background_RGB" id="203" name="Google Shape;203;p28"/>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204" name="Google Shape;204;p28"/>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205" name="Google Shape;205;p28"/>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206" name="Google Shape;206;p28"/>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207" name="Google Shape;207;p28"/>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208" name="Google Shape;208;p28"/>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209" name="Google Shape;209;p28"/>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210" name="Google Shape;210;p28"/>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211" name="Google Shape;211;p28"/>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212" name="Google Shape;212;p28"/>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213" name="Google Shape;213;p28"/>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grpSp>
        <p:nvGrpSpPr>
          <p:cNvPr id="214" name="Google Shape;214;p28"/>
          <p:cNvGrpSpPr/>
          <p:nvPr/>
        </p:nvGrpSpPr>
        <p:grpSpPr>
          <a:xfrm>
            <a:off x="6583489" y="1686730"/>
            <a:ext cx="5462455" cy="4355837"/>
            <a:chOff x="6583489" y="1686730"/>
            <a:chExt cx="5462455" cy="4355837"/>
          </a:xfrm>
        </p:grpSpPr>
        <p:grpSp>
          <p:nvGrpSpPr>
            <p:cNvPr id="215" name="Google Shape;215;p28"/>
            <p:cNvGrpSpPr/>
            <p:nvPr/>
          </p:nvGrpSpPr>
          <p:grpSpPr>
            <a:xfrm>
              <a:off x="6583489" y="1686730"/>
              <a:ext cx="5462455" cy="4277994"/>
              <a:chOff x="6583489" y="1686730"/>
              <a:chExt cx="5462455" cy="4277994"/>
            </a:xfrm>
          </p:grpSpPr>
          <p:pic>
            <p:nvPicPr>
              <p:cNvPr id="216" name="Google Shape;216;p28"/>
              <p:cNvPicPr preferRelativeResize="0"/>
              <p:nvPr/>
            </p:nvPicPr>
            <p:blipFill rotWithShape="1">
              <a:blip r:embed="rId10">
                <a:alphaModFix/>
              </a:blip>
              <a:srcRect b="0" l="0" r="0" t="0"/>
              <a:stretch/>
            </p:blipFill>
            <p:spPr>
              <a:xfrm>
                <a:off x="6583489" y="1686730"/>
                <a:ext cx="5462455" cy="4277994"/>
              </a:xfrm>
              <a:prstGeom prst="rect">
                <a:avLst/>
              </a:prstGeom>
              <a:noFill/>
              <a:ln>
                <a:noFill/>
              </a:ln>
            </p:spPr>
          </p:pic>
          <p:sp>
            <p:nvSpPr>
              <p:cNvPr id="217" name="Google Shape;217;p28"/>
              <p:cNvSpPr/>
              <p:nvPr/>
            </p:nvSpPr>
            <p:spPr>
              <a:xfrm>
                <a:off x="7175092" y="5014469"/>
                <a:ext cx="1057269" cy="85810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18" name="Google Shape;218;p28"/>
            <p:cNvGrpSpPr/>
            <p:nvPr/>
          </p:nvGrpSpPr>
          <p:grpSpPr>
            <a:xfrm>
              <a:off x="6940946" y="5171559"/>
              <a:ext cx="2373770" cy="871008"/>
              <a:chOff x="8014183" y="5343900"/>
              <a:chExt cx="2373770" cy="871008"/>
            </a:xfrm>
          </p:grpSpPr>
          <p:sp>
            <p:nvSpPr>
              <p:cNvPr id="219" name="Google Shape;219;p28"/>
              <p:cNvSpPr/>
              <p:nvPr/>
            </p:nvSpPr>
            <p:spPr>
              <a:xfrm>
                <a:off x="8014183" y="5343900"/>
                <a:ext cx="2373770" cy="871008"/>
              </a:xfrm>
              <a:prstGeom prst="rect">
                <a:avLst/>
              </a:prstGeom>
              <a:noFill/>
              <a:ln>
                <a:noFill/>
              </a:ln>
            </p:spPr>
            <p:txBody>
              <a:bodyPr anchorCtr="0" anchor="ctr" bIns="0" lIns="0" spcFirstLastPara="1" rIns="0" wrap="square" tIns="0">
                <a:noAutofit/>
              </a:bodyPr>
              <a:lstStyle/>
              <a:p>
                <a:pPr indent="0" lvl="1" marL="95250" marR="0" rtl="0" algn="l">
                  <a:lnSpc>
                    <a:spcPct val="60000"/>
                  </a:lnSpc>
                  <a:spcBef>
                    <a:spcPts val="0"/>
                  </a:spcBef>
                  <a:spcAft>
                    <a:spcPts val="0"/>
                  </a:spcAft>
                  <a:buNone/>
                </a:pPr>
                <a:r>
                  <a:rPr b="1" i="0" lang="es-MX" sz="1200" u="none" cap="none" strike="noStrike">
                    <a:solidFill>
                      <a:schemeClr val="dk1"/>
                    </a:solidFill>
                    <a:latin typeface="Arial"/>
                    <a:ea typeface="Arial"/>
                    <a:cs typeface="Arial"/>
                    <a:sym typeface="Arial"/>
                  </a:rPr>
                  <a:t>CRECIMIENTO URBANO</a:t>
                </a:r>
                <a:endParaRPr b="1" i="0" sz="1200" u="none" cap="none" strike="noStrike">
                  <a:solidFill>
                    <a:schemeClr val="dk1"/>
                  </a:solidFill>
                  <a:latin typeface="Arial"/>
                  <a:ea typeface="Arial"/>
                  <a:cs typeface="Arial"/>
                  <a:sym typeface="Arial"/>
                </a:endParaRPr>
              </a:p>
              <a:p>
                <a:pPr indent="0" lvl="1" marL="95250" marR="0" rtl="0" algn="l">
                  <a:lnSpc>
                    <a:spcPct val="60000"/>
                  </a:lnSpc>
                  <a:spcBef>
                    <a:spcPts val="600"/>
                  </a:spcBef>
                  <a:spcAft>
                    <a:spcPts val="0"/>
                  </a:spcAft>
                  <a:buNone/>
                </a:pPr>
                <a:r>
                  <a:rPr b="0" i="0" lang="es-MX" sz="1200" u="none" cap="none" strike="noStrike">
                    <a:solidFill>
                      <a:schemeClr val="dk1"/>
                    </a:solidFill>
                    <a:latin typeface="Montserrat Medium"/>
                    <a:ea typeface="Montserrat Medium"/>
                    <a:cs typeface="Montserrat Medium"/>
                    <a:sym typeface="Montserrat Medium"/>
                  </a:rPr>
                  <a:t>     AÑO 1965</a:t>
                </a:r>
                <a:endParaRPr/>
              </a:p>
              <a:p>
                <a:pPr indent="0" lvl="1" marL="95250" marR="0" rtl="0" algn="l">
                  <a:lnSpc>
                    <a:spcPct val="60000"/>
                  </a:lnSpc>
                  <a:spcBef>
                    <a:spcPts val="600"/>
                  </a:spcBef>
                  <a:spcAft>
                    <a:spcPts val="0"/>
                  </a:spcAft>
                  <a:buNone/>
                </a:pPr>
                <a:r>
                  <a:rPr b="0" i="0" lang="es-MX" sz="1200" u="none" cap="none" strike="noStrike">
                    <a:solidFill>
                      <a:schemeClr val="dk1"/>
                    </a:solidFill>
                    <a:latin typeface="Montserrat Medium"/>
                    <a:ea typeface="Montserrat Medium"/>
                    <a:cs typeface="Montserrat Medium"/>
                    <a:sym typeface="Montserrat Medium"/>
                  </a:rPr>
                  <a:t>     AÑO 1984</a:t>
                </a:r>
                <a:endParaRPr/>
              </a:p>
              <a:p>
                <a:pPr indent="0" lvl="1" marL="95250" marR="0" rtl="0" algn="l">
                  <a:lnSpc>
                    <a:spcPct val="60000"/>
                  </a:lnSpc>
                  <a:spcBef>
                    <a:spcPts val="600"/>
                  </a:spcBef>
                  <a:spcAft>
                    <a:spcPts val="0"/>
                  </a:spcAft>
                  <a:buNone/>
                </a:pPr>
                <a:r>
                  <a:rPr b="0" i="0" lang="es-MX" sz="1200" u="none" cap="none" strike="noStrike">
                    <a:solidFill>
                      <a:schemeClr val="dk1"/>
                    </a:solidFill>
                    <a:latin typeface="Montserrat Medium"/>
                    <a:ea typeface="Montserrat Medium"/>
                    <a:cs typeface="Montserrat Medium"/>
                    <a:sym typeface="Montserrat Medium"/>
                  </a:rPr>
                  <a:t>     AÑO 2007</a:t>
                </a:r>
                <a:endParaRPr/>
              </a:p>
              <a:p>
                <a:pPr indent="0" lvl="1" marL="95250" marR="0" rtl="0" algn="l">
                  <a:lnSpc>
                    <a:spcPct val="60000"/>
                  </a:lnSpc>
                  <a:spcBef>
                    <a:spcPts val="600"/>
                  </a:spcBef>
                  <a:spcAft>
                    <a:spcPts val="0"/>
                  </a:spcAft>
                  <a:buNone/>
                </a:pPr>
                <a:r>
                  <a:rPr b="0" i="0" lang="es-MX" sz="1200" u="none" cap="none" strike="noStrike">
                    <a:solidFill>
                      <a:schemeClr val="dk1"/>
                    </a:solidFill>
                    <a:latin typeface="Montserrat Medium"/>
                    <a:ea typeface="Montserrat Medium"/>
                    <a:cs typeface="Montserrat Medium"/>
                    <a:sym typeface="Montserrat Medium"/>
                  </a:rPr>
                  <a:t>     AÑO 2016</a:t>
                </a:r>
                <a:endParaRPr b="0" i="0" sz="1200" u="none" cap="none" strike="noStrike">
                  <a:solidFill>
                    <a:schemeClr val="dk1"/>
                  </a:solidFill>
                  <a:latin typeface="Montserrat Medium"/>
                  <a:ea typeface="Montserrat Medium"/>
                  <a:cs typeface="Montserrat Medium"/>
                  <a:sym typeface="Montserrat Medium"/>
                </a:endParaRPr>
              </a:p>
            </p:txBody>
          </p:sp>
          <p:sp>
            <p:nvSpPr>
              <p:cNvPr id="220" name="Google Shape;220;p28"/>
              <p:cNvSpPr/>
              <p:nvPr/>
            </p:nvSpPr>
            <p:spPr>
              <a:xfrm>
                <a:off x="8159099" y="5493596"/>
                <a:ext cx="154499" cy="154499"/>
              </a:xfrm>
              <a:prstGeom prst="rect">
                <a:avLst/>
              </a:prstGeom>
              <a:solidFill>
                <a:srgbClr val="D09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28"/>
              <p:cNvSpPr/>
              <p:nvPr/>
            </p:nvSpPr>
            <p:spPr>
              <a:xfrm>
                <a:off x="8159099" y="5679604"/>
                <a:ext cx="154499" cy="154499"/>
              </a:xfrm>
              <a:prstGeom prst="rect">
                <a:avLst/>
              </a:prstGeom>
              <a:solidFill>
                <a:srgbClr val="2A72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28"/>
              <p:cNvSpPr/>
              <p:nvPr/>
            </p:nvSpPr>
            <p:spPr>
              <a:xfrm>
                <a:off x="8159099" y="5862601"/>
                <a:ext cx="154499" cy="154499"/>
              </a:xfrm>
              <a:prstGeom prst="rect">
                <a:avLst/>
              </a:prstGeom>
              <a:solidFill>
                <a:srgbClr val="FF71B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28"/>
              <p:cNvSpPr/>
              <p:nvPr/>
            </p:nvSpPr>
            <p:spPr>
              <a:xfrm>
                <a:off x="8159099" y="6054833"/>
                <a:ext cx="154499" cy="154499"/>
              </a:xfrm>
              <a:prstGeom prst="rect">
                <a:avLst/>
              </a:prstGeom>
              <a:solidFill>
                <a:srgbClr val="0B25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224" name="Google Shape;224;p28"/>
          <p:cNvGrpSpPr/>
          <p:nvPr/>
        </p:nvGrpSpPr>
        <p:grpSpPr>
          <a:xfrm>
            <a:off x="1882974" y="3303743"/>
            <a:ext cx="4960759" cy="2161973"/>
            <a:chOff x="-432169" y="2389304"/>
            <a:chExt cx="6800413" cy="3054365"/>
          </a:xfrm>
        </p:grpSpPr>
        <p:pic>
          <p:nvPicPr>
            <p:cNvPr id="225" name="Google Shape;225;p28"/>
            <p:cNvPicPr preferRelativeResize="0"/>
            <p:nvPr/>
          </p:nvPicPr>
          <p:blipFill rotWithShape="1">
            <a:blip r:embed="rId11">
              <a:alphaModFix/>
            </a:blip>
            <a:srcRect b="3996" l="0" r="0" t="0"/>
            <a:stretch/>
          </p:blipFill>
          <p:spPr>
            <a:xfrm>
              <a:off x="1759496" y="2389304"/>
              <a:ext cx="4608748" cy="3054365"/>
            </a:xfrm>
            <a:prstGeom prst="rect">
              <a:avLst/>
            </a:prstGeom>
            <a:noFill/>
            <a:ln>
              <a:noFill/>
            </a:ln>
          </p:spPr>
        </p:pic>
        <p:sp>
          <p:nvSpPr>
            <p:cNvPr id="226" name="Google Shape;226;p28"/>
            <p:cNvSpPr txBox="1"/>
            <p:nvPr/>
          </p:nvSpPr>
          <p:spPr>
            <a:xfrm>
              <a:off x="-432169" y="3805333"/>
              <a:ext cx="2313584" cy="117400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600">
                  <a:solidFill>
                    <a:schemeClr val="dk1"/>
                  </a:solidFill>
                  <a:latin typeface="Arial"/>
                  <a:ea typeface="Arial"/>
                  <a:cs typeface="Arial"/>
                  <a:sym typeface="Arial"/>
                </a:rPr>
                <a:t>Distribución de </a:t>
              </a:r>
              <a:endParaRPr/>
            </a:p>
            <a:p>
              <a:pPr indent="0" lvl="0" marL="0" marR="0" rtl="0" algn="l">
                <a:spcBef>
                  <a:spcPts val="0"/>
                </a:spcBef>
                <a:spcAft>
                  <a:spcPts val="0"/>
                </a:spcAft>
                <a:buNone/>
              </a:pPr>
              <a:r>
                <a:rPr lang="es-MX" sz="1600">
                  <a:solidFill>
                    <a:schemeClr val="dk1"/>
                  </a:solidFill>
                  <a:latin typeface="Arial"/>
                  <a:ea typeface="Arial"/>
                  <a:cs typeface="Arial"/>
                  <a:sym typeface="Arial"/>
                </a:rPr>
                <a:t>la población:</a:t>
              </a:r>
              <a:endParaRPr/>
            </a:p>
          </p:txBody>
        </p:sp>
        <p:grpSp>
          <p:nvGrpSpPr>
            <p:cNvPr id="227" name="Google Shape;227;p28"/>
            <p:cNvGrpSpPr/>
            <p:nvPr/>
          </p:nvGrpSpPr>
          <p:grpSpPr>
            <a:xfrm>
              <a:off x="1584718" y="3857307"/>
              <a:ext cx="2052485" cy="818954"/>
              <a:chOff x="1668752" y="3724076"/>
              <a:chExt cx="2052485" cy="818954"/>
            </a:xfrm>
          </p:grpSpPr>
          <p:sp>
            <p:nvSpPr>
              <p:cNvPr id="228" name="Google Shape;228;p28"/>
              <p:cNvSpPr txBox="1"/>
              <p:nvPr/>
            </p:nvSpPr>
            <p:spPr>
              <a:xfrm>
                <a:off x="1668752" y="3724076"/>
                <a:ext cx="2052485"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chemeClr val="dk1"/>
                    </a:solidFill>
                    <a:latin typeface="Arial"/>
                    <a:ea typeface="Arial"/>
                    <a:cs typeface="Arial"/>
                    <a:sym typeface="Arial"/>
                  </a:rPr>
                  <a:t>95% </a:t>
                </a:r>
                <a:r>
                  <a:rPr lang="es-MX" sz="2000">
                    <a:solidFill>
                      <a:schemeClr val="dk1"/>
                    </a:solidFill>
                    <a:latin typeface="Arial"/>
                    <a:ea typeface="Arial"/>
                    <a:cs typeface="Arial"/>
                    <a:sym typeface="Arial"/>
                  </a:rPr>
                  <a:t>es urbana</a:t>
                </a:r>
                <a:endParaRPr/>
              </a:p>
            </p:txBody>
          </p:sp>
          <p:sp>
            <p:nvSpPr>
              <p:cNvPr id="229" name="Google Shape;229;p28"/>
              <p:cNvSpPr txBox="1"/>
              <p:nvPr/>
            </p:nvSpPr>
            <p:spPr>
              <a:xfrm>
                <a:off x="1668752" y="4142920"/>
                <a:ext cx="156966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chemeClr val="dk1"/>
                    </a:solidFill>
                    <a:latin typeface="Arial"/>
                    <a:ea typeface="Arial"/>
                    <a:cs typeface="Arial"/>
                    <a:sym typeface="Arial"/>
                  </a:rPr>
                  <a:t>5% </a:t>
                </a:r>
                <a:r>
                  <a:rPr lang="es-MX" sz="2000">
                    <a:solidFill>
                      <a:schemeClr val="dk1"/>
                    </a:solidFill>
                    <a:latin typeface="Arial"/>
                    <a:ea typeface="Arial"/>
                    <a:cs typeface="Arial"/>
                    <a:sym typeface="Arial"/>
                  </a:rPr>
                  <a:t>es rural</a:t>
                </a:r>
                <a:endParaRPr/>
              </a:p>
            </p:txBody>
          </p:sp>
        </p:grpSp>
      </p:grpSp>
      <p:grpSp>
        <p:nvGrpSpPr>
          <p:cNvPr id="230" name="Google Shape;230;p28"/>
          <p:cNvGrpSpPr/>
          <p:nvPr/>
        </p:nvGrpSpPr>
        <p:grpSpPr>
          <a:xfrm>
            <a:off x="315098" y="2765889"/>
            <a:ext cx="4851175" cy="1495693"/>
            <a:chOff x="274192" y="1780428"/>
            <a:chExt cx="4851175" cy="1495693"/>
          </a:xfrm>
        </p:grpSpPr>
        <p:pic>
          <p:nvPicPr>
            <p:cNvPr id="231" name="Google Shape;231;p28"/>
            <p:cNvPicPr preferRelativeResize="0"/>
            <p:nvPr/>
          </p:nvPicPr>
          <p:blipFill rotWithShape="1">
            <a:blip r:embed="rId12">
              <a:alphaModFix/>
            </a:blip>
            <a:srcRect b="0" l="0" r="0" t="0"/>
            <a:stretch/>
          </p:blipFill>
          <p:spPr>
            <a:xfrm>
              <a:off x="274192" y="1780428"/>
              <a:ext cx="4851175" cy="1495693"/>
            </a:xfrm>
            <a:prstGeom prst="rect">
              <a:avLst/>
            </a:prstGeom>
            <a:noFill/>
            <a:ln>
              <a:noFill/>
            </a:ln>
          </p:spPr>
        </p:pic>
        <p:grpSp>
          <p:nvGrpSpPr>
            <p:cNvPr id="232" name="Google Shape;232;p28"/>
            <p:cNvGrpSpPr/>
            <p:nvPr/>
          </p:nvGrpSpPr>
          <p:grpSpPr>
            <a:xfrm>
              <a:off x="347072" y="1990534"/>
              <a:ext cx="4476095" cy="1095953"/>
              <a:chOff x="26215" y="2053768"/>
              <a:chExt cx="4476095" cy="1095953"/>
            </a:xfrm>
          </p:grpSpPr>
          <p:sp>
            <p:nvSpPr>
              <p:cNvPr id="233" name="Google Shape;233;p28"/>
              <p:cNvSpPr txBox="1"/>
              <p:nvPr/>
            </p:nvSpPr>
            <p:spPr>
              <a:xfrm>
                <a:off x="26215" y="2053768"/>
                <a:ext cx="1426993" cy="10772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MX" sz="1600">
                    <a:solidFill>
                      <a:schemeClr val="dk1"/>
                    </a:solidFill>
                    <a:latin typeface="Montserrat Medium"/>
                    <a:ea typeface="Montserrat Medium"/>
                    <a:cs typeface="Montserrat Medium"/>
                    <a:sym typeface="Montserrat Medium"/>
                  </a:rPr>
                  <a:t>Habitantes</a:t>
                </a:r>
                <a:endParaRPr/>
              </a:p>
              <a:p>
                <a:pPr indent="0" lvl="0" marL="0" marR="0" rtl="0" algn="ctr">
                  <a:spcBef>
                    <a:spcPts val="0"/>
                  </a:spcBef>
                  <a:spcAft>
                    <a:spcPts val="0"/>
                  </a:spcAft>
                  <a:buNone/>
                </a:pPr>
                <a:r>
                  <a:rPr lang="es-MX" sz="1600">
                    <a:solidFill>
                      <a:schemeClr val="dk1"/>
                    </a:solidFill>
                    <a:latin typeface="Montserrat Medium"/>
                    <a:ea typeface="Montserrat Medium"/>
                    <a:cs typeface="Montserrat Medium"/>
                    <a:sym typeface="Montserrat Medium"/>
                  </a:rPr>
                  <a:t>en el area</a:t>
                </a:r>
                <a:endParaRPr/>
              </a:p>
              <a:p>
                <a:pPr indent="0" lvl="0" marL="0" marR="0" rtl="0" algn="ctr">
                  <a:spcBef>
                    <a:spcPts val="0"/>
                  </a:spcBef>
                  <a:spcAft>
                    <a:spcPts val="0"/>
                  </a:spcAft>
                  <a:buNone/>
                </a:pPr>
                <a:r>
                  <a:rPr lang="es-MX" sz="1600">
                    <a:solidFill>
                      <a:schemeClr val="dk1"/>
                    </a:solidFill>
                    <a:latin typeface="Montserrat Medium"/>
                    <a:ea typeface="Montserrat Medium"/>
                    <a:cs typeface="Montserrat Medium"/>
                    <a:sym typeface="Montserrat Medium"/>
                  </a:rPr>
                  <a:t>Metropolitana</a:t>
                </a:r>
                <a:endParaRPr/>
              </a:p>
              <a:p>
                <a:pPr indent="0" lvl="0" marL="0" marR="0" rtl="0" algn="ctr">
                  <a:spcBef>
                    <a:spcPts val="0"/>
                  </a:spcBef>
                  <a:spcAft>
                    <a:spcPts val="0"/>
                  </a:spcAft>
                  <a:buNone/>
                </a:pPr>
                <a:r>
                  <a:rPr lang="es-MX" sz="1600">
                    <a:solidFill>
                      <a:schemeClr val="dk1"/>
                    </a:solidFill>
                    <a:latin typeface="Montserrat Medium"/>
                    <a:ea typeface="Montserrat Medium"/>
                    <a:cs typeface="Montserrat Medium"/>
                    <a:sym typeface="Montserrat Medium"/>
                  </a:rPr>
                  <a:t>(Año 2018)</a:t>
                </a:r>
                <a:endParaRPr sz="1600">
                  <a:solidFill>
                    <a:schemeClr val="dk1"/>
                  </a:solidFill>
                  <a:latin typeface="Montserrat Medium"/>
                  <a:ea typeface="Montserrat Medium"/>
                  <a:cs typeface="Montserrat Medium"/>
                  <a:sym typeface="Montserrat Medium"/>
                </a:endParaRPr>
              </a:p>
            </p:txBody>
          </p:sp>
          <p:sp>
            <p:nvSpPr>
              <p:cNvPr id="234" name="Google Shape;234;p28"/>
              <p:cNvSpPr txBox="1"/>
              <p:nvPr/>
            </p:nvSpPr>
            <p:spPr>
              <a:xfrm>
                <a:off x="1711161" y="2301859"/>
                <a:ext cx="2791149"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3000">
                    <a:solidFill>
                      <a:schemeClr val="dk1"/>
                    </a:solidFill>
                    <a:latin typeface="Arial"/>
                    <a:ea typeface="Arial"/>
                    <a:cs typeface="Arial"/>
                    <a:sym typeface="Arial"/>
                  </a:rPr>
                  <a:t>4,883,777 hab.</a:t>
                </a:r>
                <a:endParaRPr/>
              </a:p>
            </p:txBody>
          </p:sp>
          <p:sp>
            <p:nvSpPr>
              <p:cNvPr id="235" name="Google Shape;235;p28"/>
              <p:cNvSpPr/>
              <p:nvPr/>
            </p:nvSpPr>
            <p:spPr>
              <a:xfrm>
                <a:off x="1323851" y="2903500"/>
                <a:ext cx="1388522"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s-MX" sz="1000">
                    <a:solidFill>
                      <a:schemeClr val="dk1"/>
                    </a:solidFill>
                    <a:latin typeface="Arial"/>
                    <a:ea typeface="Arial"/>
                    <a:cs typeface="Arial"/>
                    <a:sym typeface="Arial"/>
                  </a:rPr>
                  <a:t>* Fuente: CONAPO</a:t>
                </a:r>
                <a:endParaRPr/>
              </a:p>
            </p:txBody>
          </p:sp>
        </p:grpSp>
      </p:grpSp>
      <p:grpSp>
        <p:nvGrpSpPr>
          <p:cNvPr id="236" name="Google Shape;236;p28"/>
          <p:cNvGrpSpPr/>
          <p:nvPr/>
        </p:nvGrpSpPr>
        <p:grpSpPr>
          <a:xfrm>
            <a:off x="3503597" y="1455846"/>
            <a:ext cx="3076304" cy="1183524"/>
            <a:chOff x="3194462" y="1455846"/>
            <a:chExt cx="3076304" cy="1183524"/>
          </a:xfrm>
        </p:grpSpPr>
        <p:sp>
          <p:nvSpPr>
            <p:cNvPr id="237" name="Google Shape;237;p28"/>
            <p:cNvSpPr/>
            <p:nvPr/>
          </p:nvSpPr>
          <p:spPr>
            <a:xfrm>
              <a:off x="3896996" y="1838866"/>
              <a:ext cx="2373770" cy="557076"/>
            </a:xfrm>
            <a:prstGeom prst="rect">
              <a:avLst/>
            </a:prstGeom>
            <a:noFill/>
            <a:ln>
              <a:noFill/>
            </a:ln>
          </p:spPr>
          <p:txBody>
            <a:bodyPr anchorCtr="0" anchor="ctr" bIns="0" lIns="0" spcFirstLastPara="1" rIns="0" wrap="square" tIns="0">
              <a:noAutofit/>
            </a:bodyPr>
            <a:lstStyle/>
            <a:p>
              <a:pPr indent="0" lvl="1" marL="95250" marR="0" rtl="0" algn="ctr">
                <a:lnSpc>
                  <a:spcPct val="60000"/>
                </a:lnSpc>
                <a:spcBef>
                  <a:spcPts val="0"/>
                </a:spcBef>
                <a:spcAft>
                  <a:spcPts val="0"/>
                </a:spcAft>
                <a:buNone/>
              </a:pPr>
              <a:r>
                <a:rPr b="1" i="0" lang="es-MX" sz="3200" u="none" cap="none" strike="noStrike">
                  <a:solidFill>
                    <a:schemeClr val="dk1"/>
                  </a:solidFill>
                  <a:latin typeface="Arial"/>
                  <a:ea typeface="Arial"/>
                  <a:cs typeface="Arial"/>
                  <a:sym typeface="Arial"/>
                </a:rPr>
                <a:t>99.63% </a:t>
              </a:r>
              <a:endParaRPr/>
            </a:p>
            <a:p>
              <a:pPr indent="0" lvl="1" marL="95250" marR="0" rtl="0" algn="ctr">
                <a:lnSpc>
                  <a:spcPct val="60000"/>
                </a:lnSpc>
                <a:spcBef>
                  <a:spcPts val="600"/>
                </a:spcBef>
                <a:spcAft>
                  <a:spcPts val="0"/>
                </a:spcAft>
                <a:buNone/>
              </a:pPr>
              <a:r>
                <a:rPr b="0" i="0" lang="es-MX" sz="2000" u="none" cap="none" strike="noStrike">
                  <a:solidFill>
                    <a:schemeClr val="dk1"/>
                  </a:solidFill>
                  <a:latin typeface="Arial"/>
                  <a:ea typeface="Arial"/>
                  <a:cs typeface="Arial"/>
                  <a:sym typeface="Arial"/>
                </a:rPr>
                <a:t>Agua Potable.</a:t>
              </a:r>
              <a:endParaRPr/>
            </a:p>
          </p:txBody>
        </p:sp>
        <p:pic>
          <p:nvPicPr>
            <p:cNvPr id="238" name="Google Shape;238;p28"/>
            <p:cNvPicPr preferRelativeResize="0"/>
            <p:nvPr/>
          </p:nvPicPr>
          <p:blipFill rotWithShape="1">
            <a:blip r:embed="rId13">
              <a:alphaModFix/>
            </a:blip>
            <a:srcRect b="0" l="11285" r="0" t="0"/>
            <a:stretch/>
          </p:blipFill>
          <p:spPr>
            <a:xfrm>
              <a:off x="3194462" y="1455846"/>
              <a:ext cx="1049952" cy="1183524"/>
            </a:xfrm>
            <a:prstGeom prst="rect">
              <a:avLst/>
            </a:prstGeom>
            <a:noFill/>
            <a:ln>
              <a:noFill/>
            </a:ln>
          </p:spPr>
        </p:pic>
      </p:grpSp>
      <p:grpSp>
        <p:nvGrpSpPr>
          <p:cNvPr id="239" name="Google Shape;239;p28"/>
          <p:cNvGrpSpPr/>
          <p:nvPr/>
        </p:nvGrpSpPr>
        <p:grpSpPr>
          <a:xfrm>
            <a:off x="115194" y="1643399"/>
            <a:ext cx="3239057" cy="895951"/>
            <a:chOff x="115194" y="1643399"/>
            <a:chExt cx="3239057" cy="895951"/>
          </a:xfrm>
        </p:grpSpPr>
        <p:pic>
          <p:nvPicPr>
            <p:cNvPr id="240" name="Google Shape;240;p28"/>
            <p:cNvPicPr preferRelativeResize="0"/>
            <p:nvPr/>
          </p:nvPicPr>
          <p:blipFill rotWithShape="1">
            <a:blip r:embed="rId14">
              <a:alphaModFix/>
            </a:blip>
            <a:srcRect b="0" l="0" r="0" t="0"/>
            <a:stretch/>
          </p:blipFill>
          <p:spPr>
            <a:xfrm>
              <a:off x="115194" y="1643399"/>
              <a:ext cx="880011" cy="895951"/>
            </a:xfrm>
            <a:prstGeom prst="rect">
              <a:avLst/>
            </a:prstGeom>
            <a:noFill/>
            <a:ln>
              <a:noFill/>
            </a:ln>
          </p:spPr>
        </p:pic>
        <p:sp>
          <p:nvSpPr>
            <p:cNvPr id="241" name="Google Shape;241;p28"/>
            <p:cNvSpPr/>
            <p:nvPr/>
          </p:nvSpPr>
          <p:spPr>
            <a:xfrm>
              <a:off x="837621" y="1875814"/>
              <a:ext cx="2516630" cy="557076"/>
            </a:xfrm>
            <a:prstGeom prst="rect">
              <a:avLst/>
            </a:prstGeom>
            <a:noFill/>
            <a:ln>
              <a:noFill/>
            </a:ln>
          </p:spPr>
          <p:txBody>
            <a:bodyPr anchorCtr="0" anchor="t" bIns="0" lIns="0" spcFirstLastPara="1" rIns="0" wrap="square" tIns="0">
              <a:noAutofit/>
            </a:bodyPr>
            <a:lstStyle/>
            <a:p>
              <a:pPr indent="0" lvl="1" marL="95250" marR="0" rtl="0" algn="ctr">
                <a:lnSpc>
                  <a:spcPct val="60000"/>
                </a:lnSpc>
                <a:spcBef>
                  <a:spcPts val="0"/>
                </a:spcBef>
                <a:spcAft>
                  <a:spcPts val="0"/>
                </a:spcAft>
                <a:buNone/>
              </a:pPr>
              <a:r>
                <a:rPr b="1" i="0" lang="es-MX" sz="3200" u="none" cap="none" strike="noStrike">
                  <a:solidFill>
                    <a:schemeClr val="dk1"/>
                  </a:solidFill>
                  <a:latin typeface="Arial"/>
                  <a:ea typeface="Arial"/>
                  <a:cs typeface="Arial"/>
                  <a:sym typeface="Arial"/>
                </a:rPr>
                <a:t>98.96% </a:t>
              </a:r>
              <a:endParaRPr/>
            </a:p>
            <a:p>
              <a:pPr indent="0" lvl="1" marL="95250" marR="0" rtl="0" algn="ctr">
                <a:lnSpc>
                  <a:spcPct val="60000"/>
                </a:lnSpc>
                <a:spcBef>
                  <a:spcPts val="600"/>
                </a:spcBef>
                <a:spcAft>
                  <a:spcPts val="0"/>
                </a:spcAft>
                <a:buNone/>
              </a:pPr>
              <a:r>
                <a:rPr b="0" i="0" lang="es-MX" sz="2000" u="none" cap="none" strike="noStrike">
                  <a:solidFill>
                    <a:schemeClr val="dk1"/>
                  </a:solidFill>
                  <a:latin typeface="Arial"/>
                  <a:ea typeface="Arial"/>
                  <a:cs typeface="Arial"/>
                  <a:sym typeface="Arial"/>
                </a:rPr>
                <a:t>Drenaje Sanitario.</a:t>
              </a:r>
              <a:endParaRPr/>
            </a:p>
          </p:txBody>
        </p:sp>
      </p:grpSp>
      <p:pic>
        <p:nvPicPr>
          <p:cNvPr id="242" name="Google Shape;242;p28"/>
          <p:cNvPicPr preferRelativeResize="0"/>
          <p:nvPr/>
        </p:nvPicPr>
        <p:blipFill rotWithShape="1">
          <a:blip r:embed="rId15">
            <a:alphaModFix/>
          </a:blip>
          <a:srcRect b="0" l="0" r="0" t="0"/>
          <a:stretch/>
        </p:blipFill>
        <p:spPr>
          <a:xfrm>
            <a:off x="187877" y="4794302"/>
            <a:ext cx="994194" cy="14579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500"/>
                                        <p:tgtEl>
                                          <p:spTgt spid="214"/>
                                        </p:tgtEl>
                                        <p:attrNameLst>
                                          <p:attrName>ppt_w</p:attrName>
                                        </p:attrNameLst>
                                      </p:cBhvr>
                                      <p:tavLst>
                                        <p:tav fmla="" tm="0">
                                          <p:val>
                                            <p:strVal val="0"/>
                                          </p:val>
                                        </p:tav>
                                        <p:tav fmla="" tm="100000">
                                          <p:val>
                                            <p:strVal val="#ppt_w"/>
                                          </p:val>
                                        </p:tav>
                                      </p:tavLst>
                                    </p:anim>
                                    <p:anim calcmode="lin" valueType="num">
                                      <p:cBhvr additive="base">
                                        <p:cTn dur="500"/>
                                        <p:tgtEl>
                                          <p:spTgt spid="214"/>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24"/>
                                        </p:tgtEl>
                                        <p:attrNameLst>
                                          <p:attrName>style.visibility</p:attrName>
                                        </p:attrNameLst>
                                      </p:cBhvr>
                                      <p:to>
                                        <p:strVal val="visible"/>
                                      </p:to>
                                    </p:set>
                                    <p:anim calcmode="lin" valueType="num">
                                      <p:cBhvr additive="base">
                                        <p:cTn dur="500"/>
                                        <p:tgtEl>
                                          <p:spTgt spid="224"/>
                                        </p:tgtEl>
                                        <p:attrNameLst>
                                          <p:attrName>ppt_w</p:attrName>
                                        </p:attrNameLst>
                                      </p:cBhvr>
                                      <p:tavLst>
                                        <p:tav fmla="" tm="0">
                                          <p:val>
                                            <p:strVal val="0"/>
                                          </p:val>
                                        </p:tav>
                                        <p:tav fmla="" tm="100000">
                                          <p:val>
                                            <p:strVal val="#ppt_w"/>
                                          </p:val>
                                        </p:tav>
                                      </p:tavLst>
                                    </p:anim>
                                    <p:anim calcmode="lin" valueType="num">
                                      <p:cBhvr additive="base">
                                        <p:cTn dur="500"/>
                                        <p:tgtEl>
                                          <p:spTgt spid="22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500"/>
                                        <p:tgtEl>
                                          <p:spTgt spid="230"/>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500"/>
                                        <p:tgtEl>
                                          <p:spTgt spid="236"/>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239"/>
                                        </p:tgtEl>
                                        <p:attrNameLst>
                                          <p:attrName>style.visibility</p:attrName>
                                        </p:attrNameLst>
                                      </p:cBhvr>
                                      <p:to>
                                        <p:strVal val="visible"/>
                                      </p:to>
                                    </p:set>
                                    <p:anim calcmode="lin" valueType="num">
                                      <p:cBhvr additive="base">
                                        <p:cTn dur="500"/>
                                        <p:tgtEl>
                                          <p:spTgt spid="23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descr="IWA_LOGO_white_background_RGB" id="247" name="Google Shape;247;p29"/>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248" name="Google Shape;248;p29"/>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249" name="Google Shape;249;p29"/>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250" name="Google Shape;250;p29"/>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251" name="Google Shape;251;p29"/>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252" name="Google Shape;252;p29"/>
          <p:cNvSpPr/>
          <p:nvPr/>
        </p:nvSpPr>
        <p:spPr>
          <a:xfrm>
            <a:off x="1168477" y="6346244"/>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253" name="Google Shape;253;p29"/>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254" name="Google Shape;254;p29"/>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255" name="Google Shape;255;p29"/>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256" name="Google Shape;256;p29"/>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257" name="Google Shape;257;p29"/>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sp>
        <p:nvSpPr>
          <p:cNvPr id="258" name="Google Shape;258;p29"/>
          <p:cNvSpPr/>
          <p:nvPr/>
        </p:nvSpPr>
        <p:spPr>
          <a:xfrm>
            <a:off x="726672" y="1273531"/>
            <a:ext cx="9177338" cy="615553"/>
          </a:xfrm>
          <a:prstGeom prst="rect">
            <a:avLst/>
          </a:prstGeom>
          <a:noFill/>
          <a:ln>
            <a:noFill/>
          </a:ln>
        </p:spPr>
        <p:txBody>
          <a:bodyPr anchorCtr="0" anchor="t" bIns="0" lIns="0" spcFirstLastPara="1" rIns="0" wrap="square" tIns="0">
            <a:noAutofit/>
          </a:bodyPr>
          <a:lstStyle/>
          <a:p>
            <a:pPr indent="0" lvl="1" marL="95250" marR="0" rtl="0" algn="l">
              <a:spcBef>
                <a:spcPts val="0"/>
              </a:spcBef>
              <a:spcAft>
                <a:spcPts val="0"/>
              </a:spcAft>
              <a:buNone/>
            </a:pPr>
            <a:r>
              <a:rPr b="0" i="0" lang="es-MX" sz="2000" u="none" cap="none" strike="noStrike">
                <a:solidFill>
                  <a:schemeClr val="dk1"/>
                </a:solidFill>
                <a:latin typeface="Arial"/>
                <a:ea typeface="Arial"/>
                <a:cs typeface="Arial"/>
                <a:sym typeface="Arial"/>
              </a:rPr>
              <a:t>En la actualidad, para ser sustentables hay que tomar en cuenta las siguientes acciones:</a:t>
            </a:r>
            <a:endParaRPr/>
          </a:p>
        </p:txBody>
      </p:sp>
      <p:grpSp>
        <p:nvGrpSpPr>
          <p:cNvPr id="259" name="Google Shape;259;p29"/>
          <p:cNvGrpSpPr/>
          <p:nvPr/>
        </p:nvGrpSpPr>
        <p:grpSpPr>
          <a:xfrm>
            <a:off x="970240" y="2208284"/>
            <a:ext cx="4916839" cy="1515938"/>
            <a:chOff x="970240" y="2208284"/>
            <a:chExt cx="4916839" cy="1515938"/>
          </a:xfrm>
        </p:grpSpPr>
        <p:pic>
          <p:nvPicPr>
            <p:cNvPr id="260" name="Google Shape;260;p29"/>
            <p:cNvPicPr preferRelativeResize="0"/>
            <p:nvPr/>
          </p:nvPicPr>
          <p:blipFill rotWithShape="1">
            <a:blip r:embed="rId10">
              <a:alphaModFix/>
            </a:blip>
            <a:srcRect b="0" l="0" r="0" t="0"/>
            <a:stretch/>
          </p:blipFill>
          <p:spPr>
            <a:xfrm flipH="1" rot="10800000">
              <a:off x="970240" y="2208284"/>
              <a:ext cx="4916839" cy="1515938"/>
            </a:xfrm>
            <a:prstGeom prst="rect">
              <a:avLst/>
            </a:prstGeom>
            <a:noFill/>
            <a:ln>
              <a:noFill/>
            </a:ln>
          </p:spPr>
        </p:pic>
        <p:sp>
          <p:nvSpPr>
            <p:cNvPr id="261" name="Google Shape;261;p29"/>
            <p:cNvSpPr txBox="1"/>
            <p:nvPr/>
          </p:nvSpPr>
          <p:spPr>
            <a:xfrm>
              <a:off x="2858963" y="2488690"/>
              <a:ext cx="2790724"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400">
                  <a:solidFill>
                    <a:schemeClr val="dk1"/>
                  </a:solidFill>
                  <a:latin typeface="Montserrat Medium"/>
                  <a:ea typeface="Montserrat Medium"/>
                  <a:cs typeface="Montserrat Medium"/>
                  <a:sym typeface="Montserrat Medium"/>
                </a:rPr>
                <a:t>El suministro de agua debe </a:t>
              </a:r>
              <a:endParaRPr/>
            </a:p>
            <a:p>
              <a:pPr indent="0" lvl="0" marL="0" marR="0" rtl="0" algn="l">
                <a:spcBef>
                  <a:spcPts val="0"/>
                </a:spcBef>
                <a:spcAft>
                  <a:spcPts val="0"/>
                </a:spcAft>
                <a:buNone/>
              </a:pPr>
              <a:r>
                <a:rPr lang="es-MX" sz="1400">
                  <a:solidFill>
                    <a:schemeClr val="dk1"/>
                  </a:solidFill>
                  <a:latin typeface="Montserrat Medium"/>
                  <a:ea typeface="Montserrat Medium"/>
                  <a:cs typeface="Montserrat Medium"/>
                  <a:sym typeface="Montserrat Medium"/>
                </a:rPr>
                <a:t>de incorporar fuentes de abasto alternas subterráneas y superficiales.</a:t>
              </a:r>
              <a:endParaRPr/>
            </a:p>
          </p:txBody>
        </p:sp>
        <p:pic>
          <p:nvPicPr>
            <p:cNvPr id="262" name="Google Shape;262;p29"/>
            <p:cNvPicPr preferRelativeResize="0"/>
            <p:nvPr/>
          </p:nvPicPr>
          <p:blipFill rotWithShape="1">
            <a:blip r:embed="rId11">
              <a:alphaModFix/>
            </a:blip>
            <a:srcRect b="0" l="0" r="0" t="0"/>
            <a:stretch/>
          </p:blipFill>
          <p:spPr>
            <a:xfrm>
              <a:off x="1190172" y="2413028"/>
              <a:ext cx="1072896" cy="1072896"/>
            </a:xfrm>
            <a:prstGeom prst="rect">
              <a:avLst/>
            </a:prstGeom>
            <a:noFill/>
            <a:ln>
              <a:noFill/>
            </a:ln>
          </p:spPr>
        </p:pic>
      </p:grpSp>
      <p:grpSp>
        <p:nvGrpSpPr>
          <p:cNvPr id="263" name="Google Shape;263;p29"/>
          <p:cNvGrpSpPr/>
          <p:nvPr/>
        </p:nvGrpSpPr>
        <p:grpSpPr>
          <a:xfrm>
            <a:off x="970239" y="4043422"/>
            <a:ext cx="4916839" cy="1515938"/>
            <a:chOff x="970239" y="4043422"/>
            <a:chExt cx="4916839" cy="1515938"/>
          </a:xfrm>
        </p:grpSpPr>
        <p:pic>
          <p:nvPicPr>
            <p:cNvPr id="264" name="Google Shape;264;p29"/>
            <p:cNvPicPr preferRelativeResize="0"/>
            <p:nvPr/>
          </p:nvPicPr>
          <p:blipFill rotWithShape="1">
            <a:blip r:embed="rId10">
              <a:alphaModFix/>
            </a:blip>
            <a:srcRect b="0" l="0" r="0" t="0"/>
            <a:stretch/>
          </p:blipFill>
          <p:spPr>
            <a:xfrm flipH="1" rot="10800000">
              <a:off x="970239" y="4043422"/>
              <a:ext cx="4916839" cy="1515938"/>
            </a:xfrm>
            <a:prstGeom prst="rect">
              <a:avLst/>
            </a:prstGeom>
            <a:noFill/>
            <a:ln>
              <a:noFill/>
            </a:ln>
          </p:spPr>
        </p:pic>
        <p:sp>
          <p:nvSpPr>
            <p:cNvPr id="265" name="Google Shape;265;p29"/>
            <p:cNvSpPr txBox="1"/>
            <p:nvPr/>
          </p:nvSpPr>
          <p:spPr>
            <a:xfrm>
              <a:off x="2858962" y="4408978"/>
              <a:ext cx="2594781" cy="7386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400">
                  <a:solidFill>
                    <a:schemeClr val="dk1"/>
                  </a:solidFill>
                  <a:latin typeface="Montserrat Medium"/>
                  <a:ea typeface="Montserrat Medium"/>
                  <a:cs typeface="Montserrat Medium"/>
                  <a:sym typeface="Montserrat Medium"/>
                </a:rPr>
                <a:t>Ser eficiente en la red de distribución, evitando pérdidas.</a:t>
              </a:r>
              <a:endParaRPr/>
            </a:p>
          </p:txBody>
        </p:sp>
        <p:pic>
          <p:nvPicPr>
            <p:cNvPr id="266" name="Google Shape;266;p29"/>
            <p:cNvPicPr preferRelativeResize="0"/>
            <p:nvPr/>
          </p:nvPicPr>
          <p:blipFill rotWithShape="1">
            <a:blip r:embed="rId12">
              <a:alphaModFix/>
            </a:blip>
            <a:srcRect b="0" l="0" r="0" t="0"/>
            <a:stretch/>
          </p:blipFill>
          <p:spPr>
            <a:xfrm>
              <a:off x="1196268" y="4241861"/>
              <a:ext cx="1066800" cy="1072896"/>
            </a:xfrm>
            <a:prstGeom prst="rect">
              <a:avLst/>
            </a:prstGeom>
            <a:noFill/>
            <a:ln>
              <a:noFill/>
            </a:ln>
          </p:spPr>
        </p:pic>
      </p:grpSp>
      <p:grpSp>
        <p:nvGrpSpPr>
          <p:cNvPr id="267" name="Google Shape;267;p29"/>
          <p:cNvGrpSpPr/>
          <p:nvPr/>
        </p:nvGrpSpPr>
        <p:grpSpPr>
          <a:xfrm>
            <a:off x="6576395" y="2208284"/>
            <a:ext cx="4916839" cy="1515938"/>
            <a:chOff x="6576395" y="2208284"/>
            <a:chExt cx="4916839" cy="1515938"/>
          </a:xfrm>
        </p:grpSpPr>
        <p:pic>
          <p:nvPicPr>
            <p:cNvPr id="268" name="Google Shape;268;p29"/>
            <p:cNvPicPr preferRelativeResize="0"/>
            <p:nvPr/>
          </p:nvPicPr>
          <p:blipFill rotWithShape="1">
            <a:blip r:embed="rId10">
              <a:alphaModFix/>
            </a:blip>
            <a:srcRect b="0" l="0" r="0" t="0"/>
            <a:stretch/>
          </p:blipFill>
          <p:spPr>
            <a:xfrm flipH="1" rot="10800000">
              <a:off x="6576395" y="2208284"/>
              <a:ext cx="4916839" cy="1515938"/>
            </a:xfrm>
            <a:prstGeom prst="rect">
              <a:avLst/>
            </a:prstGeom>
            <a:noFill/>
            <a:ln>
              <a:noFill/>
            </a:ln>
          </p:spPr>
        </p:pic>
        <p:sp>
          <p:nvSpPr>
            <p:cNvPr id="269" name="Google Shape;269;p29"/>
            <p:cNvSpPr txBox="1"/>
            <p:nvPr/>
          </p:nvSpPr>
          <p:spPr>
            <a:xfrm>
              <a:off x="8508648" y="2488690"/>
              <a:ext cx="2790724"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400">
                  <a:solidFill>
                    <a:schemeClr val="dk1"/>
                  </a:solidFill>
                  <a:latin typeface="Montserrat Medium"/>
                  <a:ea typeface="Montserrat Medium"/>
                  <a:cs typeface="Montserrat Medium"/>
                  <a:sym typeface="Montserrat Medium"/>
                </a:rPr>
                <a:t>Descargar agua tratada a ríos y cuerpos receptores que cumplan con la norma de calidad.</a:t>
              </a:r>
              <a:endParaRPr/>
            </a:p>
          </p:txBody>
        </p:sp>
        <p:pic>
          <p:nvPicPr>
            <p:cNvPr id="270" name="Google Shape;270;p29"/>
            <p:cNvPicPr preferRelativeResize="0"/>
            <p:nvPr/>
          </p:nvPicPr>
          <p:blipFill rotWithShape="1">
            <a:blip r:embed="rId13">
              <a:alphaModFix/>
            </a:blip>
            <a:srcRect b="0" l="0" r="0" t="0"/>
            <a:stretch/>
          </p:blipFill>
          <p:spPr>
            <a:xfrm>
              <a:off x="6805803" y="2410610"/>
              <a:ext cx="1072896" cy="1066800"/>
            </a:xfrm>
            <a:prstGeom prst="rect">
              <a:avLst/>
            </a:prstGeom>
            <a:noFill/>
            <a:ln>
              <a:noFill/>
            </a:ln>
          </p:spPr>
        </p:pic>
      </p:grpSp>
      <p:grpSp>
        <p:nvGrpSpPr>
          <p:cNvPr id="271" name="Google Shape;271;p29"/>
          <p:cNvGrpSpPr/>
          <p:nvPr/>
        </p:nvGrpSpPr>
        <p:grpSpPr>
          <a:xfrm>
            <a:off x="6576395" y="4043422"/>
            <a:ext cx="4951577" cy="1515938"/>
            <a:chOff x="6576395" y="4043422"/>
            <a:chExt cx="4951577" cy="1515938"/>
          </a:xfrm>
        </p:grpSpPr>
        <p:pic>
          <p:nvPicPr>
            <p:cNvPr id="272" name="Google Shape;272;p29"/>
            <p:cNvPicPr preferRelativeResize="0"/>
            <p:nvPr/>
          </p:nvPicPr>
          <p:blipFill rotWithShape="1">
            <a:blip r:embed="rId10">
              <a:alphaModFix/>
            </a:blip>
            <a:srcRect b="0" l="0" r="0" t="0"/>
            <a:stretch/>
          </p:blipFill>
          <p:spPr>
            <a:xfrm flipH="1" rot="10800000">
              <a:off x="6576395" y="4043422"/>
              <a:ext cx="4916839" cy="1515938"/>
            </a:xfrm>
            <a:prstGeom prst="rect">
              <a:avLst/>
            </a:prstGeom>
            <a:noFill/>
            <a:ln>
              <a:noFill/>
            </a:ln>
          </p:spPr>
        </p:pic>
        <p:sp>
          <p:nvSpPr>
            <p:cNvPr id="273" name="Google Shape;273;p29"/>
            <p:cNvSpPr txBox="1"/>
            <p:nvPr/>
          </p:nvSpPr>
          <p:spPr>
            <a:xfrm>
              <a:off x="8508648" y="4624421"/>
              <a:ext cx="3019325"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400">
                  <a:solidFill>
                    <a:schemeClr val="dk1"/>
                  </a:solidFill>
                  <a:latin typeface="Montserrat Medium"/>
                  <a:ea typeface="Montserrat Medium"/>
                  <a:cs typeface="Montserrat Medium"/>
                  <a:sym typeface="Montserrat Medium"/>
                </a:rPr>
                <a:t>Incentivar el reúso del agua.</a:t>
              </a:r>
              <a:endParaRPr/>
            </a:p>
          </p:txBody>
        </p:sp>
        <p:pic>
          <p:nvPicPr>
            <p:cNvPr id="274" name="Google Shape;274;p29"/>
            <p:cNvPicPr preferRelativeResize="0"/>
            <p:nvPr/>
          </p:nvPicPr>
          <p:blipFill rotWithShape="1">
            <a:blip r:embed="rId14">
              <a:alphaModFix/>
            </a:blip>
            <a:srcRect b="0" l="0" r="0" t="0"/>
            <a:stretch/>
          </p:blipFill>
          <p:spPr>
            <a:xfrm>
              <a:off x="6885051" y="4304568"/>
              <a:ext cx="993648" cy="993648"/>
            </a:xfrm>
            <a:prstGeom prst="rect">
              <a:avLst/>
            </a:prstGeom>
            <a:noFill/>
            <a:ln>
              <a:noFill/>
            </a:ln>
          </p:spPr>
        </p:pic>
      </p:grpSp>
      <p:pic>
        <p:nvPicPr>
          <p:cNvPr id="275" name="Google Shape;275;p29"/>
          <p:cNvPicPr preferRelativeResize="0"/>
          <p:nvPr/>
        </p:nvPicPr>
        <p:blipFill rotWithShape="1">
          <a:blip r:embed="rId15">
            <a:alphaModFix/>
          </a:blip>
          <a:srcRect b="0" l="0" r="0" t="0"/>
          <a:stretch/>
        </p:blipFill>
        <p:spPr>
          <a:xfrm>
            <a:off x="174283" y="5283664"/>
            <a:ext cx="994194" cy="1457960"/>
          </a:xfrm>
          <a:prstGeom prst="rect">
            <a:avLst/>
          </a:prstGeom>
          <a:noFill/>
          <a:ln>
            <a:noFill/>
          </a:ln>
        </p:spPr>
      </p:pic>
      <p:sp>
        <p:nvSpPr>
          <p:cNvPr id="276" name="Google Shape;276;p29"/>
          <p:cNvSpPr/>
          <p:nvPr/>
        </p:nvSpPr>
        <p:spPr>
          <a:xfrm>
            <a:off x="5308831" y="396611"/>
            <a:ext cx="4450267"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MX" sz="2400">
                <a:solidFill>
                  <a:schemeClr val="dk1"/>
                </a:solidFill>
                <a:latin typeface="Arial"/>
                <a:ea typeface="Arial"/>
                <a:cs typeface="Arial"/>
                <a:sym typeface="Arial"/>
              </a:rPr>
              <a:t>SUSTENTABILIDAD HÍDRICA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500"/>
                                        <p:tgtEl>
                                          <p:spTgt spid="258"/>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500"/>
                                        <p:tgtEl>
                                          <p:spTgt spid="26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500"/>
                                        <p:tgtEl>
                                          <p:spTgt spid="259"/>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271"/>
                                        </p:tgtEl>
                                        <p:attrNameLst>
                                          <p:attrName>style.visibility</p:attrName>
                                        </p:attrNameLst>
                                      </p:cBhvr>
                                      <p:to>
                                        <p:strVal val="visible"/>
                                      </p:to>
                                    </p:set>
                                    <p:anim calcmode="lin" valueType="num">
                                      <p:cBhvr additive="base">
                                        <p:cTn dur="500"/>
                                        <p:tgtEl>
                                          <p:spTgt spid="271"/>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500"/>
                                        <p:tgtEl>
                                          <p:spTgt spid="26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pic>
        <p:nvPicPr>
          <p:cNvPr descr="IWA_LOGO_white_background_RGB" id="281" name="Google Shape;281;p30"/>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282" name="Google Shape;282;p30"/>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283" name="Google Shape;283;p30"/>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284" name="Google Shape;284;p30"/>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285" name="Google Shape;285;p30"/>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286" name="Google Shape;286;p30"/>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287" name="Google Shape;287;p30"/>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288" name="Google Shape;288;p30"/>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289" name="Google Shape;289;p30"/>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290" name="Google Shape;290;p30"/>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291" name="Google Shape;291;p30"/>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sp>
        <p:nvSpPr>
          <p:cNvPr id="292" name="Google Shape;292;p30"/>
          <p:cNvSpPr txBox="1"/>
          <p:nvPr/>
        </p:nvSpPr>
        <p:spPr>
          <a:xfrm>
            <a:off x="401887" y="1933421"/>
            <a:ext cx="5236422" cy="4201150"/>
          </a:xfrm>
          <a:prstGeom prst="rect">
            <a:avLst/>
          </a:prstGeom>
          <a:noFill/>
          <a:ln>
            <a:noFill/>
          </a:ln>
        </p:spPr>
        <p:txBody>
          <a:bodyPr anchorCtr="0" anchor="t" bIns="22850" lIns="22850" spcFirstLastPara="1" rIns="22850" wrap="square" tIns="22850">
            <a:noAutofit/>
          </a:bodyPr>
          <a:lstStyle/>
          <a:p>
            <a:pPr indent="0" lvl="0" marL="0" marR="0" rtl="0" algn="just">
              <a:spcBef>
                <a:spcPts val="0"/>
              </a:spcBef>
              <a:spcAft>
                <a:spcPts val="0"/>
              </a:spcAft>
              <a:buNone/>
            </a:pPr>
            <a:r>
              <a:rPr lang="es-MX" sz="1800">
                <a:solidFill>
                  <a:schemeClr val="accent5"/>
                </a:solidFill>
                <a:latin typeface="Calibri"/>
                <a:ea typeface="Calibri"/>
                <a:cs typeface="Calibri"/>
                <a:sym typeface="Calibri"/>
              </a:rPr>
              <a:t>Servicios de Agua y Drenaje de Monterrey, IPD realiza por su cuenta y sin subsidios </a:t>
            </a:r>
            <a:r>
              <a:rPr b="1" lang="es-MX" sz="1800">
                <a:solidFill>
                  <a:schemeClr val="accent5"/>
                </a:solidFill>
                <a:latin typeface="Calibri"/>
                <a:ea typeface="Calibri"/>
                <a:cs typeface="Calibri"/>
                <a:sym typeface="Calibri"/>
              </a:rPr>
              <a:t>todas las actividades del ciclo del agua para uso público urbano.</a:t>
            </a:r>
            <a:endParaRPr/>
          </a:p>
          <a:p>
            <a:pPr indent="0" lvl="0" marL="0" marR="0" rtl="0" algn="just">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just">
              <a:spcBef>
                <a:spcPts val="0"/>
              </a:spcBef>
              <a:spcAft>
                <a:spcPts val="0"/>
              </a:spcAft>
              <a:buNone/>
            </a:pPr>
            <a:r>
              <a:rPr lang="es-MX" sz="1800">
                <a:solidFill>
                  <a:schemeClr val="dk1"/>
                </a:solidFill>
                <a:latin typeface="Calibri"/>
                <a:ea typeface="Calibri"/>
                <a:cs typeface="Calibri"/>
                <a:sym typeface="Calibri"/>
              </a:rPr>
              <a:t>El agua potable que se desaloja en las redes de alcantarillado es considerado como residuo para muchos de nuestros usuarios. Mientras que para otros, se transforma en un recurso adicional una vez que se ha finalizado el proceso de saneamiento, y se ha convertido en agua residual tratada. </a:t>
            </a:r>
            <a:endParaRPr/>
          </a:p>
          <a:p>
            <a:pPr indent="0" lvl="0" marL="0" marR="0" rtl="0" algn="just">
              <a:spcBef>
                <a:spcPts val="0"/>
              </a:spcBef>
              <a:spcAft>
                <a:spcPts val="0"/>
              </a:spcAft>
              <a:buNone/>
            </a:pPr>
            <a:r>
              <a:t/>
            </a:r>
            <a:endParaRPr sz="1800">
              <a:solidFill>
                <a:schemeClr val="accent5"/>
              </a:solidFill>
              <a:latin typeface="Calibri"/>
              <a:ea typeface="Calibri"/>
              <a:cs typeface="Calibri"/>
              <a:sym typeface="Calibri"/>
            </a:endParaRPr>
          </a:p>
          <a:p>
            <a:pPr indent="0" lvl="0" marL="0" marR="0" rtl="0" algn="just">
              <a:spcBef>
                <a:spcPts val="0"/>
              </a:spcBef>
              <a:spcAft>
                <a:spcPts val="0"/>
              </a:spcAft>
              <a:buNone/>
            </a:pPr>
            <a:r>
              <a:rPr lang="es-MX" sz="1800">
                <a:solidFill>
                  <a:schemeClr val="dk1"/>
                </a:solidFill>
                <a:latin typeface="Calibri"/>
                <a:ea typeface="Calibri"/>
                <a:cs typeface="Calibri"/>
                <a:sym typeface="Calibri"/>
              </a:rPr>
              <a:t>Al llevar a cabo todo el ciclo del agua, se asegura el uso de todo tipo de aguas en el Estado. El agua residual tratada beneficia a los procesos industriales y el riego de áreas verdes.</a:t>
            </a:r>
            <a:endParaRPr sz="1800">
              <a:solidFill>
                <a:schemeClr val="accent5"/>
              </a:solidFill>
              <a:latin typeface="Calibri"/>
              <a:ea typeface="Calibri"/>
              <a:cs typeface="Calibri"/>
              <a:sym typeface="Calibri"/>
            </a:endParaRPr>
          </a:p>
        </p:txBody>
      </p:sp>
      <p:pic>
        <p:nvPicPr>
          <p:cNvPr id="293" name="Google Shape;293;p30"/>
          <p:cNvPicPr preferRelativeResize="0"/>
          <p:nvPr/>
        </p:nvPicPr>
        <p:blipFill rotWithShape="1">
          <a:blip r:embed="rId10">
            <a:alphaModFix/>
          </a:blip>
          <a:srcRect b="0" l="0" r="0" t="0"/>
          <a:stretch/>
        </p:blipFill>
        <p:spPr>
          <a:xfrm>
            <a:off x="6176920" y="1110758"/>
            <a:ext cx="5935038" cy="5256180"/>
          </a:xfrm>
          <a:prstGeom prst="rect">
            <a:avLst/>
          </a:prstGeom>
          <a:noFill/>
          <a:ln>
            <a:noFill/>
          </a:ln>
        </p:spPr>
      </p:pic>
      <p:sp>
        <p:nvSpPr>
          <p:cNvPr id="294" name="Google Shape;294;p30"/>
          <p:cNvSpPr/>
          <p:nvPr/>
        </p:nvSpPr>
        <p:spPr>
          <a:xfrm>
            <a:off x="1382449" y="969654"/>
            <a:ext cx="2812524" cy="978729"/>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None/>
            </a:pPr>
            <a:r>
              <a:rPr b="1" lang="es-MX" sz="2400">
                <a:solidFill>
                  <a:srgbClr val="009193"/>
                </a:solidFill>
                <a:latin typeface="Calibri"/>
                <a:ea typeface="Calibri"/>
                <a:cs typeface="Calibri"/>
                <a:sym typeface="Calibri"/>
              </a:rPr>
              <a:t>Ciclo integral del agua</a:t>
            </a:r>
            <a:endParaRPr/>
          </a:p>
        </p:txBody>
      </p:sp>
      <p:sp>
        <p:nvSpPr>
          <p:cNvPr id="295" name="Google Shape;295;p30"/>
          <p:cNvSpPr/>
          <p:nvPr/>
        </p:nvSpPr>
        <p:spPr>
          <a:xfrm>
            <a:off x="5744520" y="383387"/>
            <a:ext cx="324640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chemeClr val="dk1"/>
                </a:solidFill>
                <a:latin typeface="Arial"/>
                <a:ea typeface="Arial"/>
                <a:cs typeface="Arial"/>
                <a:sym typeface="Arial"/>
              </a:rPr>
              <a:t>De residuo a recurso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pic>
        <p:nvPicPr>
          <p:cNvPr descr="IWA_LOGO_white_background_RGB" id="300" name="Google Shape;300;p31"/>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301" name="Google Shape;301;p31"/>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302" name="Google Shape;302;p31"/>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303" name="Google Shape;303;p31"/>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304" name="Google Shape;304;p31"/>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305" name="Google Shape;305;p31"/>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306" name="Google Shape;306;p31"/>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307" name="Google Shape;307;p31"/>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308" name="Google Shape;308;p31"/>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309" name="Google Shape;309;p31"/>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310" name="Google Shape;310;p31"/>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graphicFrame>
        <p:nvGraphicFramePr>
          <p:cNvPr id="311" name="Google Shape;311;p31"/>
          <p:cNvGraphicFramePr/>
          <p:nvPr/>
        </p:nvGraphicFramePr>
        <p:xfrm>
          <a:off x="1650215" y="1159876"/>
          <a:ext cx="3000000" cy="3000000"/>
        </p:xfrm>
        <a:graphic>
          <a:graphicData uri="http://schemas.openxmlformats.org/drawingml/2006/table">
            <a:tbl>
              <a:tblPr>
                <a:noFill/>
                <a:tableStyleId>{77D5A654-C87C-46AD-B830-945C8EAB5FF1}</a:tableStyleId>
              </a:tblPr>
              <a:tblGrid>
                <a:gridCol w="429175"/>
                <a:gridCol w="1885275"/>
                <a:gridCol w="965625"/>
                <a:gridCol w="965625"/>
                <a:gridCol w="183925"/>
                <a:gridCol w="429175"/>
                <a:gridCol w="1885275"/>
                <a:gridCol w="965625"/>
                <a:gridCol w="965625"/>
              </a:tblGrid>
              <a:tr h="241450">
                <a:tc gridSpan="4">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PLANTAS DE TRATAMIENTO</a:t>
                      </a:r>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dot"/>
                      <a:round/>
                      <a:headEnd len="sm" w="sm" type="none"/>
                      <a:tailEnd len="sm" w="sm" type="none"/>
                    </a:lnR>
                    <a:lnT cap="flat" cmpd="sng" w="25400">
                      <a:solidFill>
                        <a:srgbClr val="000000"/>
                      </a:solidFill>
                      <a:prstDash val="solid"/>
                      <a:round/>
                      <a:headEnd len="sm" w="sm" type="none"/>
                      <a:tailEnd len="sm" w="sm" type="none"/>
                    </a:lnT>
                    <a:lnB cap="flat" cmpd="sng" w="9525">
                      <a:solidFill>
                        <a:srgbClr val="000000"/>
                      </a:solidFill>
                      <a:prstDash val="dot"/>
                      <a:round/>
                      <a:headEnd len="sm" w="sm" type="none"/>
                      <a:tailEnd len="sm" w="sm" type="none"/>
                    </a:lnB>
                    <a:solidFill>
                      <a:srgbClr val="C0C0C0"/>
                    </a:solidFill>
                  </a:tcPr>
                </a:tc>
                <a:tc hMerge="1"/>
                <a:tc hMerge="1"/>
                <a:tc hMerge="1"/>
                <a:tc>
                  <a:txBody>
                    <a:bodyPr/>
                    <a:lstStyle/>
                    <a:p>
                      <a:pPr indent="0" lvl="0" marL="0" marR="0" rtl="0" algn="ctr">
                        <a:spcBef>
                          <a:spcPts val="0"/>
                        </a:spcBef>
                        <a:spcAft>
                          <a:spcPts val="0"/>
                        </a:spcAft>
                        <a:buNone/>
                      </a:pPr>
                      <a:r>
                        <a:t/>
                      </a:r>
                      <a:endParaRPr b="0" i="0" sz="16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4">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PLANTAS DE TRATAMIENTO</a:t>
                      </a:r>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dot"/>
                      <a:round/>
                      <a:headEnd len="sm" w="sm" type="none"/>
                      <a:tailEnd len="sm" w="sm" type="none"/>
                    </a:lnR>
                    <a:lnT cap="flat" cmpd="sng" w="25400">
                      <a:solidFill>
                        <a:srgbClr val="000000"/>
                      </a:solidFill>
                      <a:prstDash val="solid"/>
                      <a:round/>
                      <a:headEnd len="sm" w="sm" type="none"/>
                      <a:tailEnd len="sm" w="sm" type="none"/>
                    </a:lnT>
                    <a:lnB cap="flat" cmpd="sng" w="9525">
                      <a:solidFill>
                        <a:srgbClr val="000000"/>
                      </a:solidFill>
                      <a:prstDash val="dot"/>
                      <a:round/>
                      <a:headEnd len="sm" w="sm" type="none"/>
                      <a:tailEnd len="sm" w="sm" type="none"/>
                    </a:lnB>
                    <a:solidFill>
                      <a:srgbClr val="C0C0C0"/>
                    </a:solidFill>
                  </a:tcPr>
                </a:tc>
                <a:tc hMerge="1"/>
                <a:tc hMerge="1"/>
                <a:tc hMerge="1"/>
              </a:tr>
              <a:tr h="241450">
                <a:tc gridSpan="2">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NOMBRE </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0C0C0"/>
                    </a:solidFill>
                  </a:tcPr>
                </a:tc>
                <a:tc hMerge="1"/>
                <a:tc gridSpan="2">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Gasto, L/s </a:t>
                      </a:r>
                      <a:endParaRPr/>
                    </a:p>
                  </a:txBody>
                  <a:tcPr marT="0" marB="0" marR="0" marL="0" anchor="b">
                    <a:lnL cap="flat" cmpd="sng" w="9525">
                      <a:solidFill>
                        <a:srgbClr val="000000"/>
                      </a:solidFill>
                      <a:prstDash val="dot"/>
                      <a:round/>
                      <a:headEnd len="sm" w="sm" type="none"/>
                      <a:tailEnd len="sm" w="sm" type="none"/>
                    </a:lnL>
                    <a:lnR cap="flat" cmpd="sng" w="25400">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0C0C0"/>
                    </a:solidFill>
                  </a:tcPr>
                </a:tc>
                <a:tc hMerge="1"/>
                <a:tc>
                  <a:txBody>
                    <a:bodyPr/>
                    <a:lstStyle/>
                    <a:p>
                      <a:pPr indent="0" lvl="0" marL="0" marR="0" rtl="0" algn="ctr">
                        <a:spcBef>
                          <a:spcPts val="0"/>
                        </a:spcBef>
                        <a:spcAft>
                          <a:spcPts val="0"/>
                        </a:spcAft>
                        <a:buNone/>
                      </a:pPr>
                      <a:r>
                        <a:t/>
                      </a:r>
                      <a:endParaRPr b="0" i="0" sz="16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NOMBRE </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0C0C0"/>
                    </a:solidFill>
                  </a:tcPr>
                </a:tc>
                <a:tc hMerge="1"/>
                <a:tc gridSpan="2">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Gasto, L/s </a:t>
                      </a:r>
                      <a:endParaRPr/>
                    </a:p>
                  </a:txBody>
                  <a:tcPr marT="0" marB="0" marR="0" marL="0" anchor="b">
                    <a:lnL cap="flat" cmpd="sng" w="9525">
                      <a:solidFill>
                        <a:srgbClr val="000000"/>
                      </a:solidFill>
                      <a:prstDash val="dot"/>
                      <a:round/>
                      <a:headEnd len="sm" w="sm" type="none"/>
                      <a:tailEnd len="sm" w="sm" type="none"/>
                    </a:lnL>
                    <a:lnR cap="flat" cmpd="sng" w="25400">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0C0C0"/>
                    </a:solidFill>
                  </a:tcPr>
                </a:tc>
                <a:tc hMerge="1"/>
              </a:tr>
              <a:tr h="241450">
                <a:tc gridSpan="2">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0C0C0"/>
                    </a:solidFill>
                  </a:tcPr>
                </a:tc>
                <a:tc hMerge="1"/>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Diseño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0C0C0"/>
                    </a:solidFill>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Dic-18</a:t>
                      </a:r>
                      <a:endParaRPr b="0" i="0" sz="1600" u="none" cap="none" strike="noStrike">
                        <a:solidFill>
                          <a:srgbClr val="000000"/>
                        </a:solidFill>
                        <a:latin typeface="Arial Narrow"/>
                        <a:ea typeface="Arial Narrow"/>
                        <a:cs typeface="Arial Narrow"/>
                        <a:sym typeface="Arial Narrow"/>
                      </a:endParaRPr>
                    </a:p>
                  </a:txBody>
                  <a:tcPr marT="0" marB="0" marR="0" marL="0" anchor="b">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0C0C0"/>
                    </a:solidFill>
                  </a:tcPr>
                </a:tc>
                <a:tc>
                  <a:txBody>
                    <a:bodyPr/>
                    <a:lstStyle/>
                    <a:p>
                      <a:pPr indent="0" lvl="0" marL="0" marR="0" rtl="0" algn="ctr">
                        <a:spcBef>
                          <a:spcPts val="0"/>
                        </a:spcBef>
                        <a:spcAft>
                          <a:spcPts val="0"/>
                        </a:spcAft>
                        <a:buNone/>
                      </a:pPr>
                      <a:r>
                        <a:t/>
                      </a:r>
                      <a:endParaRPr b="0" i="0" sz="16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0C0C0"/>
                    </a:solidFill>
                  </a:tcPr>
                </a:tc>
                <a:tc hMerge="1"/>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Diseño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0C0C0"/>
                    </a:solidFill>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Dic.-18</a:t>
                      </a:r>
                      <a:endParaRPr b="0" i="0" sz="1600" u="none" cap="none" strike="noStrike">
                        <a:solidFill>
                          <a:srgbClr val="000000"/>
                        </a:solidFill>
                        <a:latin typeface="Arial Narrow"/>
                        <a:ea typeface="Arial Narrow"/>
                        <a:cs typeface="Arial Narrow"/>
                        <a:sym typeface="Arial Narrow"/>
                      </a:endParaRPr>
                    </a:p>
                  </a:txBody>
                  <a:tcPr marT="0" marB="0" marR="0" marL="0" anchor="b">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0C0C0"/>
                    </a:solidFill>
                  </a:tcPr>
                </a:tc>
              </a:tr>
              <a:tr h="214625">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1</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Dulces Nombres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7,500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6,898.44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c>
                  <a:txBody>
                    <a:bodyPr/>
                    <a:lstStyle/>
                    <a:p>
                      <a:pPr indent="0" lvl="0" marL="0" marR="0" rtl="0" algn="l">
                        <a:spcBef>
                          <a:spcPts val="0"/>
                        </a:spcBef>
                        <a:spcAft>
                          <a:spcPts val="0"/>
                        </a:spcAft>
                        <a:buNone/>
                      </a:pPr>
                      <a:r>
                        <a:t/>
                      </a:r>
                      <a:endParaRPr b="0" i="0" sz="14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20</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China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28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6.17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14625">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2</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Norte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4,000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2,523.61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c>
                  <a:txBody>
                    <a:bodyPr/>
                    <a:lstStyle/>
                    <a:p>
                      <a:pPr indent="0" lvl="0" marL="0" marR="0" rtl="0" algn="l">
                        <a:spcBef>
                          <a:spcPts val="0"/>
                        </a:spcBef>
                        <a:spcAft>
                          <a:spcPts val="0"/>
                        </a:spcAft>
                        <a:buNone/>
                      </a:pPr>
                      <a:r>
                        <a:t/>
                      </a:r>
                      <a:endParaRPr b="0" i="0" sz="14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21</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Montemorelos 2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140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55.61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14625">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3</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Noreste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1,875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1,333.75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c>
                  <a:txBody>
                    <a:bodyPr/>
                    <a:lstStyle/>
                    <a:p>
                      <a:pPr indent="0" lvl="0" marL="0" marR="0" rtl="0" algn="l">
                        <a:spcBef>
                          <a:spcPts val="0"/>
                        </a:spcBef>
                        <a:spcAft>
                          <a:spcPts val="0"/>
                        </a:spcAft>
                        <a:buNone/>
                      </a:pPr>
                      <a:r>
                        <a:t/>
                      </a:r>
                      <a:endParaRPr b="0" i="0" sz="14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22</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EL Fraile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0.17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14625">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4</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Santa Rosa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200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127.11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c>
                  <a:txBody>
                    <a:bodyPr/>
                    <a:lstStyle/>
                    <a:p>
                      <a:pPr indent="0" lvl="0" marL="0" marR="0" rtl="0" algn="l">
                        <a:spcBef>
                          <a:spcPts val="0"/>
                        </a:spcBef>
                        <a:spcAft>
                          <a:spcPts val="0"/>
                        </a:spcAft>
                        <a:buNone/>
                      </a:pPr>
                      <a:r>
                        <a:t/>
                      </a:r>
                      <a:endParaRPr b="0" i="0" sz="14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23</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Anáhuac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50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39.30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14625">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5</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Allende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150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83.39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c>
                  <a:txBody>
                    <a:bodyPr/>
                    <a:lstStyle/>
                    <a:p>
                      <a:pPr indent="0" lvl="0" marL="0" marR="0" rtl="0" algn="l">
                        <a:spcBef>
                          <a:spcPts val="0"/>
                        </a:spcBef>
                        <a:spcAft>
                          <a:spcPts val="0"/>
                        </a:spcAft>
                        <a:buNone/>
                      </a:pPr>
                      <a:r>
                        <a:t/>
                      </a:r>
                      <a:endParaRPr b="0" i="0" sz="14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24</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Abasolo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1.69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14625">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6</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Cadereyta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250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118.21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c>
                  <a:txBody>
                    <a:bodyPr/>
                    <a:lstStyle/>
                    <a:p>
                      <a:pPr indent="0" lvl="0" marL="0" marR="0" rtl="0" algn="l">
                        <a:spcBef>
                          <a:spcPts val="0"/>
                        </a:spcBef>
                        <a:spcAft>
                          <a:spcPts val="0"/>
                        </a:spcAft>
                        <a:buNone/>
                      </a:pPr>
                      <a:r>
                        <a:t/>
                      </a:r>
                      <a:endParaRPr b="0" i="0" sz="14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25</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Bustamante (*)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10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6.95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14625">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7</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Cadereyta2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140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69.98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c>
                  <a:txBody>
                    <a:bodyPr/>
                    <a:lstStyle/>
                    <a:p>
                      <a:pPr indent="0" lvl="0" marL="0" marR="0" rtl="0" algn="l">
                        <a:spcBef>
                          <a:spcPts val="0"/>
                        </a:spcBef>
                        <a:spcAft>
                          <a:spcPts val="0"/>
                        </a:spcAft>
                        <a:buNone/>
                      </a:pPr>
                      <a:r>
                        <a:t/>
                      </a:r>
                      <a:endParaRPr b="0" i="0" sz="14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26</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Colombia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10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2.60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14625">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8</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García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175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94.56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c>
                  <a:txBody>
                    <a:bodyPr/>
                    <a:lstStyle/>
                    <a:p>
                      <a:pPr indent="0" lvl="0" marL="0" marR="0" rtl="0" algn="l">
                        <a:spcBef>
                          <a:spcPts val="0"/>
                        </a:spcBef>
                        <a:spcAft>
                          <a:spcPts val="0"/>
                        </a:spcAft>
                        <a:buNone/>
                      </a:pPr>
                      <a:r>
                        <a:t/>
                      </a:r>
                      <a:endParaRPr b="0" i="0" sz="14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27</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Higueras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1.08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14625">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9</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Pesquería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25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15.39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c>
                  <a:txBody>
                    <a:bodyPr/>
                    <a:lstStyle/>
                    <a:p>
                      <a:pPr indent="0" lvl="0" marL="0" marR="0" rtl="0" algn="l">
                        <a:spcBef>
                          <a:spcPts val="0"/>
                        </a:spcBef>
                        <a:spcAft>
                          <a:spcPts val="0"/>
                        </a:spcAft>
                        <a:buNone/>
                      </a:pPr>
                      <a:r>
                        <a:t/>
                      </a:r>
                      <a:endParaRPr b="0" i="0" sz="14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28</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Mina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5.13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14625">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10</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Pesqueria2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140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35.26 </a:t>
                      </a:r>
                      <a:endParaRPr/>
                    </a:p>
                  </a:txBody>
                  <a:tcPr marT="0" marB="0" marR="0" marL="0" anchor="ctr">
                    <a:lnL cap="flat" cmpd="sng" w="9525">
                      <a:solidFill>
                        <a:srgbClr val="000000">
                          <a:alpha val="0"/>
                        </a:srgbClr>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c>
                  <a:txBody>
                    <a:bodyPr/>
                    <a:lstStyle/>
                    <a:p>
                      <a:pPr indent="0" lvl="0" marL="0" marR="0" rtl="0" algn="l">
                        <a:spcBef>
                          <a:spcPts val="0"/>
                        </a:spcBef>
                        <a:spcAft>
                          <a:spcPts val="0"/>
                        </a:spcAft>
                        <a:buNone/>
                      </a:pPr>
                      <a:r>
                        <a:t/>
                      </a:r>
                      <a:endParaRPr b="0" i="0" sz="14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29</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Paras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1.35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14625">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11</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Santiago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200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136.63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c>
                  <a:txBody>
                    <a:bodyPr/>
                    <a:lstStyle/>
                    <a:p>
                      <a:pPr indent="0" lvl="0" marL="0" marR="0" rtl="0" algn="l">
                        <a:spcBef>
                          <a:spcPts val="0"/>
                        </a:spcBef>
                        <a:spcAft>
                          <a:spcPts val="0"/>
                        </a:spcAft>
                        <a:buNone/>
                      </a:pPr>
                      <a:r>
                        <a:t/>
                      </a:r>
                      <a:endParaRPr b="0" i="0" sz="14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30</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Sabinas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150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77.46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14625">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12</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S. Victoria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40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15.28 </a:t>
                      </a:r>
                      <a:endParaRPr/>
                    </a:p>
                  </a:txBody>
                  <a:tcPr marT="0" marB="0" marR="0" marL="0" anchor="ctr">
                    <a:lnL cap="flat" cmpd="sng" w="9525">
                      <a:solidFill>
                        <a:srgbClr val="000000">
                          <a:alpha val="0"/>
                        </a:srgbClr>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c>
                  <a:txBody>
                    <a:bodyPr/>
                    <a:lstStyle/>
                    <a:p>
                      <a:pPr indent="0" lvl="0" marL="0" marR="0" rtl="0" algn="l">
                        <a:spcBef>
                          <a:spcPts val="0"/>
                        </a:spcBef>
                        <a:spcAft>
                          <a:spcPts val="0"/>
                        </a:spcAft>
                        <a:buNone/>
                      </a:pPr>
                      <a:r>
                        <a:t/>
                      </a:r>
                      <a:endParaRPr b="0" i="0" sz="14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31</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Vallecillo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0.68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14625">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13</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San Antonio Allende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2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0.17 </a:t>
                      </a:r>
                      <a:endParaRPr/>
                    </a:p>
                  </a:txBody>
                  <a:tcPr marT="0" marB="0" marR="0" marL="0" anchor="ctr">
                    <a:lnL cap="flat" cmpd="sng" w="9525">
                      <a:solidFill>
                        <a:srgbClr val="000000">
                          <a:alpha val="0"/>
                        </a:srgbClr>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c>
                  <a:txBody>
                    <a:bodyPr/>
                    <a:lstStyle/>
                    <a:p>
                      <a:pPr indent="0" lvl="0" marL="0" marR="0" rtl="0" algn="l">
                        <a:spcBef>
                          <a:spcPts val="0"/>
                        </a:spcBef>
                        <a:spcAft>
                          <a:spcPts val="0"/>
                        </a:spcAft>
                        <a:buNone/>
                      </a:pPr>
                      <a:r>
                        <a:t/>
                      </a:r>
                      <a:endParaRPr b="0" i="0" sz="14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32</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Zuazua (*)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350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122.80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14625">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14</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San Miguel Interpuerto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50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54.60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c>
                  <a:txBody>
                    <a:bodyPr/>
                    <a:lstStyle/>
                    <a:p>
                      <a:pPr indent="0" lvl="0" marL="0" marR="0" rtl="0" algn="l">
                        <a:spcBef>
                          <a:spcPts val="0"/>
                        </a:spcBef>
                        <a:spcAft>
                          <a:spcPts val="0"/>
                        </a:spcAft>
                        <a:buNone/>
                      </a:pPr>
                      <a:r>
                        <a:t/>
                      </a:r>
                      <a:endParaRPr b="0" i="0" sz="14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33</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Arramberri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2.12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14625">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15</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San Juan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1.87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c>
                  <a:txBody>
                    <a:bodyPr/>
                    <a:lstStyle/>
                    <a:p>
                      <a:pPr indent="0" lvl="0" marL="0" marR="0" rtl="0" algn="l">
                        <a:spcBef>
                          <a:spcPts val="0"/>
                        </a:spcBef>
                        <a:spcAft>
                          <a:spcPts val="0"/>
                        </a:spcAft>
                        <a:buNone/>
                      </a:pPr>
                      <a:r>
                        <a:t/>
                      </a:r>
                      <a:endParaRPr b="0" i="0" sz="14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34</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Galeana (*)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10.67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14625">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16</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Terán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25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8.06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c>
                  <a:txBody>
                    <a:bodyPr/>
                    <a:lstStyle/>
                    <a:p>
                      <a:pPr indent="0" lvl="0" marL="0" marR="0" rtl="0" algn="l">
                        <a:spcBef>
                          <a:spcPts val="0"/>
                        </a:spcBef>
                        <a:spcAft>
                          <a:spcPts val="0"/>
                        </a:spcAft>
                        <a:buNone/>
                      </a:pPr>
                      <a:r>
                        <a:t/>
                      </a:r>
                      <a:endParaRPr b="0" i="0" sz="14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35</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Iturbide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2.17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14625">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17</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Congregacion Calles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0.98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c>
                  <a:txBody>
                    <a:bodyPr/>
                    <a:lstStyle/>
                    <a:p>
                      <a:pPr indent="0" lvl="0" marL="0" marR="0" rtl="0" algn="l">
                        <a:spcBef>
                          <a:spcPts val="0"/>
                        </a:spcBef>
                        <a:spcAft>
                          <a:spcPts val="0"/>
                        </a:spcAft>
                        <a:buNone/>
                      </a:pPr>
                      <a:r>
                        <a:t/>
                      </a:r>
                      <a:endParaRPr b="0" i="0" sz="14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36</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La Chona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2.12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14625">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18</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Montemorelos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75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71.32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c>
                  <a:txBody>
                    <a:bodyPr/>
                    <a:lstStyle/>
                    <a:p>
                      <a:pPr indent="0" lvl="0" marL="0" marR="0" rtl="0" algn="l">
                        <a:spcBef>
                          <a:spcPts val="0"/>
                        </a:spcBef>
                        <a:spcAft>
                          <a:spcPts val="0"/>
                        </a:spcAft>
                        <a:buNone/>
                      </a:pPr>
                      <a:r>
                        <a:t/>
                      </a:r>
                      <a:endParaRPr b="0" i="0" sz="14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37</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Mier y Norriega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1.99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14625">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19</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Linares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200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157.79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c>
                  <a:txBody>
                    <a:bodyPr/>
                    <a:lstStyle/>
                    <a:p>
                      <a:pPr indent="0" lvl="0" marL="0" marR="0" rtl="0" algn="l">
                        <a:spcBef>
                          <a:spcPts val="0"/>
                        </a:spcBef>
                        <a:spcAft>
                          <a:spcPts val="0"/>
                        </a:spcAft>
                        <a:buNone/>
                      </a:pPr>
                      <a:r>
                        <a:t/>
                      </a:r>
                      <a:endParaRPr b="0" i="0" sz="14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38</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Zaragoza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2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2.19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14625">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25400">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254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25400">
                      <a:solidFill>
                        <a:srgbClr val="000000"/>
                      </a:solidFill>
                      <a:prstDash val="solid"/>
                      <a:round/>
                      <a:headEnd len="sm" w="sm" type="none"/>
                      <a:tailEnd len="sm" w="sm" type="none"/>
                    </a:lnB>
                    <a:solidFill>
                      <a:srgbClr val="CCC0DA"/>
                    </a:solidFill>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a:t>
                      </a:r>
                      <a:endParaRPr/>
                    </a:p>
                  </a:txBody>
                  <a:tcPr marT="0" marB="0" marR="0" marL="0" anchor="b">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25400">
                      <a:solidFill>
                        <a:srgbClr val="000000"/>
                      </a:solidFill>
                      <a:prstDash val="solid"/>
                      <a:round/>
                      <a:headEnd len="sm" w="sm" type="none"/>
                      <a:tailEnd len="sm" w="sm" type="none"/>
                    </a:lnB>
                    <a:solidFill>
                      <a:srgbClr val="92D050"/>
                    </a:solidFill>
                  </a:tcPr>
                </a:tc>
                <a:tc>
                  <a:txBody>
                    <a:bodyPr/>
                    <a:lstStyle/>
                    <a:p>
                      <a:pPr indent="0" lvl="0" marL="0" marR="0" rtl="0" algn="l">
                        <a:spcBef>
                          <a:spcPts val="0"/>
                        </a:spcBef>
                        <a:spcAft>
                          <a:spcPts val="0"/>
                        </a:spcAft>
                        <a:buNone/>
                      </a:pPr>
                      <a:r>
                        <a:t/>
                      </a:r>
                      <a:endParaRPr b="0" i="0" sz="1400" u="none" cap="none" strike="noStrike">
                        <a:solidFill>
                          <a:srgbClr val="000000"/>
                        </a:solidFill>
                        <a:latin typeface="Arial Narrow"/>
                        <a:ea typeface="Arial Narrow"/>
                        <a:cs typeface="Arial Narrow"/>
                        <a:sym typeface="Arial Narrow"/>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25400">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TOTAL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25400">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15,862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25400">
                      <a:solidFill>
                        <a:srgbClr val="000000"/>
                      </a:solidFill>
                      <a:prstDash val="solid"/>
                      <a:round/>
                      <a:headEnd len="sm" w="sm" type="none"/>
                      <a:tailEnd len="sm" w="sm" type="none"/>
                    </a:lnB>
                    <a:solidFill>
                      <a:srgbClr val="CCC0DA"/>
                    </a:solidFill>
                  </a:tcPr>
                </a:tc>
                <a:tc>
                  <a:txBody>
                    <a:bodyPr/>
                    <a:lstStyle/>
                    <a:p>
                      <a:pPr indent="0" lvl="0" marL="0" marR="0" rtl="0" algn="r">
                        <a:spcBef>
                          <a:spcPts val="0"/>
                        </a:spcBef>
                        <a:spcAft>
                          <a:spcPts val="0"/>
                        </a:spcAft>
                        <a:buNone/>
                      </a:pPr>
                      <a:r>
                        <a:rPr b="0" i="0" lang="es-MX" sz="1400" u="none" cap="none" strike="noStrike">
                          <a:solidFill>
                            <a:srgbClr val="000000"/>
                          </a:solidFill>
                          <a:latin typeface="Arial Narrow"/>
                          <a:ea typeface="Arial Narrow"/>
                          <a:cs typeface="Arial Narrow"/>
                          <a:sym typeface="Arial Narrow"/>
                        </a:rPr>
                        <a:t>  12,088.64</a:t>
                      </a:r>
                      <a:endParaRPr b="0" i="0" sz="1400" u="none" cap="none" strike="noStrike">
                        <a:solidFill>
                          <a:srgbClr val="000000"/>
                        </a:solidFill>
                        <a:latin typeface="Arial Narrow"/>
                        <a:ea typeface="Arial Narrow"/>
                        <a:cs typeface="Arial Narrow"/>
                        <a:sym typeface="Arial Narrow"/>
                      </a:endParaRPr>
                    </a:p>
                  </a:txBody>
                  <a:tcPr marT="0" marB="0" marR="0" marL="0" anchor="b">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25400">
                      <a:solidFill>
                        <a:srgbClr val="000000"/>
                      </a:solidFill>
                      <a:prstDash val="solid"/>
                      <a:round/>
                      <a:headEnd len="sm" w="sm" type="none"/>
                      <a:tailEnd len="sm" w="sm" type="none"/>
                    </a:lnB>
                    <a:solidFill>
                      <a:srgbClr val="92D050"/>
                    </a:solidFill>
                  </a:tcPr>
                </a:tc>
              </a:tr>
            </a:tbl>
          </a:graphicData>
        </a:graphic>
      </p:graphicFrame>
      <p:sp>
        <p:nvSpPr>
          <p:cNvPr id="312" name="Google Shape;312;p31"/>
          <p:cNvSpPr/>
          <p:nvPr/>
        </p:nvSpPr>
        <p:spPr>
          <a:xfrm>
            <a:off x="5131217" y="415648"/>
            <a:ext cx="5026612"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chemeClr val="dk1"/>
                </a:solidFill>
                <a:latin typeface="Calibri"/>
                <a:ea typeface="Calibri"/>
                <a:cs typeface="Calibri"/>
                <a:sym typeface="Calibri"/>
              </a:rPr>
              <a:t>Inventario de plantas en Nuevo León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descr="IWA_LOGO_white_background_RGB" id="317" name="Google Shape;317;p32"/>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318" name="Google Shape;318;p32"/>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319" name="Google Shape;319;p32"/>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320" name="Google Shape;320;p32"/>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321" name="Google Shape;321;p32"/>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322" name="Google Shape;322;p32"/>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323" name="Google Shape;323;p32"/>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324" name="Google Shape;324;p32"/>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325" name="Google Shape;325;p32"/>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326" name="Google Shape;326;p32"/>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327" name="Google Shape;327;p32"/>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graphicFrame>
        <p:nvGraphicFramePr>
          <p:cNvPr id="328" name="Google Shape;328;p32"/>
          <p:cNvGraphicFramePr/>
          <p:nvPr/>
        </p:nvGraphicFramePr>
        <p:xfrm>
          <a:off x="5673908" y="1621372"/>
          <a:ext cx="3000000" cy="3000000"/>
        </p:xfrm>
        <a:graphic>
          <a:graphicData uri="http://schemas.openxmlformats.org/drawingml/2006/table">
            <a:tbl>
              <a:tblPr>
                <a:noFill/>
                <a:tableStyleId>{F24F6E42-F362-4B19-887B-E83CA9517FBC}</a:tableStyleId>
              </a:tblPr>
              <a:tblGrid>
                <a:gridCol w="484950"/>
                <a:gridCol w="2889500"/>
                <a:gridCol w="1151750"/>
                <a:gridCol w="1050725"/>
              </a:tblGrid>
              <a:tr h="431950">
                <a:tc gridSpan="4">
                  <a:txBody>
                    <a:bodyPr/>
                    <a:lstStyle/>
                    <a:p>
                      <a:pPr indent="0" lvl="0" marL="0" marR="0" rtl="0" algn="ctr">
                        <a:spcBef>
                          <a:spcPts val="0"/>
                        </a:spcBef>
                        <a:spcAft>
                          <a:spcPts val="0"/>
                        </a:spcAft>
                        <a:buNone/>
                      </a:pPr>
                      <a:r>
                        <a:rPr lang="es-MX" sz="2000" u="none" cap="none" strike="noStrike"/>
                        <a:t> RESUMEN </a:t>
                      </a:r>
                      <a:endParaRPr b="0" i="0" sz="2000" u="none" cap="none" strike="noStrike">
                        <a:solidFill>
                          <a:srgbClr val="000000"/>
                        </a:solidFill>
                        <a:latin typeface="Arial Narrow"/>
                        <a:ea typeface="Arial Narrow"/>
                        <a:cs typeface="Arial Narrow"/>
                        <a:sym typeface="Arial Narrow"/>
                      </a:endParaRPr>
                    </a:p>
                  </a:txBody>
                  <a:tcPr marT="0" marB="0" marR="0" marL="0" anchor="b"/>
                </a:tc>
                <a:tc hMerge="1"/>
                <a:tc hMerge="1"/>
                <a:tc hMerge="1"/>
              </a:tr>
              <a:tr h="431950">
                <a:tc gridSpan="2">
                  <a:txBody>
                    <a:bodyPr/>
                    <a:lstStyle/>
                    <a:p>
                      <a:pPr indent="0" lvl="0" marL="0" marR="0" rtl="0" algn="l">
                        <a:spcBef>
                          <a:spcPts val="0"/>
                        </a:spcBef>
                        <a:spcAft>
                          <a:spcPts val="0"/>
                        </a:spcAft>
                        <a:buNone/>
                      </a:pPr>
                      <a:r>
                        <a:rPr lang="es-MX" sz="2000" u="none" cap="none" strike="noStrike"/>
                        <a:t> SIST. EN OPERACIÓN </a:t>
                      </a:r>
                      <a:endParaRPr b="0" i="0" sz="2000" u="none" cap="none" strike="noStrike">
                        <a:solidFill>
                          <a:srgbClr val="000000"/>
                        </a:solidFill>
                        <a:latin typeface="Arial Narrow"/>
                        <a:ea typeface="Arial Narrow"/>
                        <a:cs typeface="Arial Narrow"/>
                        <a:sym typeface="Arial Narrow"/>
                      </a:endParaRPr>
                    </a:p>
                  </a:txBody>
                  <a:tcPr marT="0" marB="0" marR="0" marL="0"/>
                </a:tc>
                <a:tc hMerge="1"/>
                <a:tc>
                  <a:txBody>
                    <a:bodyPr/>
                    <a:lstStyle/>
                    <a:p>
                      <a:pPr indent="0" lvl="0" marL="0" marR="0" rtl="0" algn="ctr">
                        <a:spcBef>
                          <a:spcPts val="0"/>
                        </a:spcBef>
                        <a:spcAft>
                          <a:spcPts val="0"/>
                        </a:spcAft>
                        <a:buNone/>
                      </a:pPr>
                      <a:r>
                        <a:rPr lang="es-MX" sz="2000" u="none" cap="none" strike="noStrike"/>
                        <a:t>            55 </a:t>
                      </a:r>
                      <a:endParaRPr b="0" i="0" sz="2000" u="none" cap="none" strike="noStrike">
                        <a:solidFill>
                          <a:srgbClr val="000000"/>
                        </a:solidFill>
                        <a:latin typeface="Arial Narrow"/>
                        <a:ea typeface="Arial Narrow"/>
                        <a:cs typeface="Arial Narrow"/>
                        <a:sym typeface="Arial Narrow"/>
                      </a:endParaRPr>
                    </a:p>
                  </a:txBody>
                  <a:tcPr marT="0" marB="0" marR="0" marL="0" anchor="b"/>
                </a:tc>
                <a:tc>
                  <a:txBody>
                    <a:bodyPr/>
                    <a:lstStyle/>
                    <a:p>
                      <a:pPr indent="0" lvl="0" marL="0" marR="0" rtl="0" algn="l">
                        <a:spcBef>
                          <a:spcPts val="0"/>
                        </a:spcBef>
                        <a:spcAft>
                          <a:spcPts val="0"/>
                        </a:spcAft>
                        <a:buNone/>
                      </a:pPr>
                      <a:r>
                        <a:rPr lang="es-MX" sz="2000" u="none" cap="none" strike="noStrike"/>
                        <a:t> </a:t>
                      </a:r>
                      <a:endParaRPr b="0" i="0" sz="2000" u="none" cap="none" strike="noStrike">
                        <a:solidFill>
                          <a:srgbClr val="000000"/>
                        </a:solidFill>
                        <a:latin typeface="Arial Narrow"/>
                        <a:ea typeface="Arial Narrow"/>
                        <a:cs typeface="Arial Narrow"/>
                        <a:sym typeface="Arial Narrow"/>
                      </a:endParaRPr>
                    </a:p>
                  </a:txBody>
                  <a:tcPr marT="0" marB="0" marR="0" marL="0" anchor="b"/>
                </a:tc>
              </a:tr>
              <a:tr h="431950">
                <a:tc gridSpan="2">
                  <a:txBody>
                    <a:bodyPr/>
                    <a:lstStyle/>
                    <a:p>
                      <a:pPr indent="0" lvl="0" marL="0" marR="0" rtl="0" algn="l">
                        <a:spcBef>
                          <a:spcPts val="0"/>
                        </a:spcBef>
                        <a:spcAft>
                          <a:spcPts val="0"/>
                        </a:spcAft>
                        <a:buNone/>
                      </a:pPr>
                      <a:r>
                        <a:rPr lang="es-MX" sz="2000" u="none" cap="none" strike="noStrike"/>
                        <a:t> PLANTAS  </a:t>
                      </a:r>
                      <a:endParaRPr b="0" i="0" sz="2000" u="none" cap="none" strike="noStrike">
                        <a:solidFill>
                          <a:srgbClr val="000000"/>
                        </a:solidFill>
                        <a:latin typeface="Arial Narrow"/>
                        <a:ea typeface="Arial Narrow"/>
                        <a:cs typeface="Arial Narrow"/>
                        <a:sym typeface="Arial Narrow"/>
                      </a:endParaRPr>
                    </a:p>
                  </a:txBody>
                  <a:tcPr marT="0" marB="0" marR="0" marL="0" anchor="b"/>
                </a:tc>
                <a:tc hMerge="1"/>
                <a:tc>
                  <a:txBody>
                    <a:bodyPr/>
                    <a:lstStyle/>
                    <a:p>
                      <a:pPr indent="0" lvl="0" marL="0" marR="0" rtl="0" algn="ctr">
                        <a:spcBef>
                          <a:spcPts val="0"/>
                        </a:spcBef>
                        <a:spcAft>
                          <a:spcPts val="0"/>
                        </a:spcAft>
                        <a:buNone/>
                      </a:pPr>
                      <a:r>
                        <a:rPr lang="es-MX" sz="2000" u="none" cap="none" strike="noStrike"/>
                        <a:t>            38 </a:t>
                      </a:r>
                      <a:endParaRPr b="0" i="0" sz="2000" u="none" cap="none" strike="noStrike">
                        <a:solidFill>
                          <a:srgbClr val="000000"/>
                        </a:solidFill>
                        <a:latin typeface="Arial Narrow"/>
                        <a:ea typeface="Arial Narrow"/>
                        <a:cs typeface="Arial Narrow"/>
                        <a:sym typeface="Arial Narrow"/>
                      </a:endParaRPr>
                    </a:p>
                  </a:txBody>
                  <a:tcPr marT="0" marB="0" marR="0" marL="0" anchor="b"/>
                </a:tc>
                <a:tc>
                  <a:txBody>
                    <a:bodyPr/>
                    <a:lstStyle/>
                    <a:p>
                      <a:pPr indent="0" lvl="0" marL="0" marR="0" rtl="0" algn="l">
                        <a:spcBef>
                          <a:spcPts val="0"/>
                        </a:spcBef>
                        <a:spcAft>
                          <a:spcPts val="0"/>
                        </a:spcAft>
                        <a:buNone/>
                      </a:pPr>
                      <a:r>
                        <a:rPr lang="es-MX" sz="2000" u="none" cap="none" strike="noStrike"/>
                        <a:t> </a:t>
                      </a:r>
                      <a:endParaRPr b="0" i="0" sz="2000" u="none" cap="none" strike="noStrike">
                        <a:solidFill>
                          <a:srgbClr val="000000"/>
                        </a:solidFill>
                        <a:latin typeface="Arial Narrow"/>
                        <a:ea typeface="Arial Narrow"/>
                        <a:cs typeface="Arial Narrow"/>
                        <a:sym typeface="Arial Narrow"/>
                      </a:endParaRPr>
                    </a:p>
                  </a:txBody>
                  <a:tcPr marT="0" marB="0" marR="0" marL="0" anchor="b"/>
                </a:tc>
              </a:tr>
              <a:tr h="431950">
                <a:tc gridSpan="2">
                  <a:txBody>
                    <a:bodyPr/>
                    <a:lstStyle/>
                    <a:p>
                      <a:pPr indent="0" lvl="0" marL="0" marR="0" rtl="0" algn="l">
                        <a:spcBef>
                          <a:spcPts val="0"/>
                        </a:spcBef>
                        <a:spcAft>
                          <a:spcPts val="0"/>
                        </a:spcAft>
                        <a:buNone/>
                      </a:pPr>
                      <a:r>
                        <a:rPr lang="es-MX" sz="2000" u="none" cap="none" strike="noStrike"/>
                        <a:t> LAGUNAS </a:t>
                      </a:r>
                      <a:endParaRPr b="0" i="0" sz="2000" u="none" cap="none" strike="noStrike">
                        <a:solidFill>
                          <a:srgbClr val="000000"/>
                        </a:solidFill>
                        <a:latin typeface="Arial Narrow"/>
                        <a:ea typeface="Arial Narrow"/>
                        <a:cs typeface="Arial Narrow"/>
                        <a:sym typeface="Arial Narrow"/>
                      </a:endParaRPr>
                    </a:p>
                  </a:txBody>
                  <a:tcPr marT="0" marB="0" marR="0" marL="0" anchor="b"/>
                </a:tc>
                <a:tc hMerge="1"/>
                <a:tc>
                  <a:txBody>
                    <a:bodyPr/>
                    <a:lstStyle/>
                    <a:p>
                      <a:pPr indent="0" lvl="0" marL="0" marR="0" rtl="0" algn="ctr">
                        <a:spcBef>
                          <a:spcPts val="0"/>
                        </a:spcBef>
                        <a:spcAft>
                          <a:spcPts val="0"/>
                        </a:spcAft>
                        <a:buNone/>
                      </a:pPr>
                      <a:r>
                        <a:rPr lang="es-MX" sz="2000" u="none" cap="none" strike="noStrike"/>
                        <a:t>            17 </a:t>
                      </a:r>
                      <a:endParaRPr b="0" i="0" sz="2000" u="none" cap="none" strike="noStrike">
                        <a:solidFill>
                          <a:srgbClr val="000000"/>
                        </a:solidFill>
                        <a:latin typeface="Arial Narrow"/>
                        <a:ea typeface="Arial Narrow"/>
                        <a:cs typeface="Arial Narrow"/>
                        <a:sym typeface="Arial Narrow"/>
                      </a:endParaRPr>
                    </a:p>
                  </a:txBody>
                  <a:tcPr marT="0" marB="0" marR="0" marL="0" anchor="b"/>
                </a:tc>
                <a:tc>
                  <a:txBody>
                    <a:bodyPr/>
                    <a:lstStyle/>
                    <a:p>
                      <a:pPr indent="0" lvl="0" marL="0" marR="0" rtl="0" algn="l">
                        <a:spcBef>
                          <a:spcPts val="0"/>
                        </a:spcBef>
                        <a:spcAft>
                          <a:spcPts val="0"/>
                        </a:spcAft>
                        <a:buNone/>
                      </a:pPr>
                      <a:r>
                        <a:rPr lang="es-MX" sz="2000" u="none" cap="none" strike="noStrike"/>
                        <a:t> </a:t>
                      </a:r>
                      <a:endParaRPr b="0" i="0" sz="2000" u="none" cap="none" strike="noStrike">
                        <a:solidFill>
                          <a:srgbClr val="000000"/>
                        </a:solidFill>
                        <a:latin typeface="Arial Narrow"/>
                        <a:ea typeface="Arial Narrow"/>
                        <a:cs typeface="Arial Narrow"/>
                        <a:sym typeface="Arial Narrow"/>
                      </a:endParaRPr>
                    </a:p>
                  </a:txBody>
                  <a:tcPr marT="0" marB="0" marR="0" marL="0" anchor="b"/>
                </a:tc>
              </a:tr>
              <a:tr h="431950">
                <a:tc>
                  <a:txBody>
                    <a:bodyPr/>
                    <a:lstStyle/>
                    <a:p>
                      <a:pPr indent="0" lvl="0" marL="0" marR="0" rtl="0" algn="l">
                        <a:spcBef>
                          <a:spcPts val="0"/>
                        </a:spcBef>
                        <a:spcAft>
                          <a:spcPts val="0"/>
                        </a:spcAft>
                        <a:buNone/>
                      </a:pPr>
                      <a:r>
                        <a:rPr lang="es-MX" sz="2000" u="none" cap="none" strike="noStrike"/>
                        <a:t> </a:t>
                      </a:r>
                      <a:endParaRPr b="0" i="0" sz="2000" u="none" cap="none" strike="noStrike">
                        <a:solidFill>
                          <a:srgbClr val="000000"/>
                        </a:solidFill>
                        <a:latin typeface="Arial Narrow"/>
                        <a:ea typeface="Arial Narrow"/>
                        <a:cs typeface="Arial Narrow"/>
                        <a:sym typeface="Arial Narrow"/>
                      </a:endParaRPr>
                    </a:p>
                  </a:txBody>
                  <a:tcPr marT="0" marB="0" marR="0" marL="0" anchor="b"/>
                </a:tc>
                <a:tc>
                  <a:txBody>
                    <a:bodyPr/>
                    <a:lstStyle/>
                    <a:p>
                      <a:pPr indent="0" lvl="0" marL="0" marR="0" rtl="0" algn="l">
                        <a:spcBef>
                          <a:spcPts val="0"/>
                        </a:spcBef>
                        <a:spcAft>
                          <a:spcPts val="0"/>
                        </a:spcAft>
                        <a:buNone/>
                      </a:pPr>
                      <a:r>
                        <a:rPr lang="es-MX" sz="2000" u="none" cap="none" strike="noStrike"/>
                        <a:t> </a:t>
                      </a:r>
                      <a:endParaRPr b="0" i="0" sz="2000" u="none" cap="none" strike="noStrike">
                        <a:solidFill>
                          <a:srgbClr val="000000"/>
                        </a:solidFill>
                        <a:latin typeface="Arial Narrow"/>
                        <a:ea typeface="Arial Narrow"/>
                        <a:cs typeface="Arial Narrow"/>
                        <a:sym typeface="Arial Narrow"/>
                      </a:endParaRPr>
                    </a:p>
                  </a:txBody>
                  <a:tcPr marT="0" marB="0" marR="0" marL="0" anchor="b"/>
                </a:tc>
                <a:tc>
                  <a:txBody>
                    <a:bodyPr/>
                    <a:lstStyle/>
                    <a:p>
                      <a:pPr indent="0" lvl="0" marL="0" marR="0" rtl="0" algn="ctr">
                        <a:spcBef>
                          <a:spcPts val="0"/>
                        </a:spcBef>
                        <a:spcAft>
                          <a:spcPts val="0"/>
                        </a:spcAft>
                        <a:buNone/>
                      </a:pPr>
                      <a:r>
                        <a:rPr lang="es-MX" sz="2000" u="none" cap="none" strike="noStrike"/>
                        <a:t> Instalado </a:t>
                      </a:r>
                      <a:endParaRPr b="0" i="0" sz="2000" u="none" cap="none" strike="noStrike">
                        <a:solidFill>
                          <a:srgbClr val="000000"/>
                        </a:solidFill>
                        <a:latin typeface="Arial Narrow"/>
                        <a:ea typeface="Arial Narrow"/>
                        <a:cs typeface="Arial Narrow"/>
                        <a:sym typeface="Arial Narrow"/>
                      </a:endParaRPr>
                    </a:p>
                  </a:txBody>
                  <a:tcPr marT="0" marB="0" marR="0" marL="0" anchor="b"/>
                </a:tc>
                <a:tc>
                  <a:txBody>
                    <a:bodyPr/>
                    <a:lstStyle/>
                    <a:p>
                      <a:pPr indent="0" lvl="0" marL="0" marR="0" rtl="0" algn="l">
                        <a:spcBef>
                          <a:spcPts val="0"/>
                        </a:spcBef>
                        <a:spcAft>
                          <a:spcPts val="0"/>
                        </a:spcAft>
                        <a:buNone/>
                      </a:pPr>
                      <a:r>
                        <a:rPr lang="es-MX" sz="2000" u="none" cap="none" strike="noStrike"/>
                        <a:t> Tratado </a:t>
                      </a:r>
                      <a:endParaRPr b="0" i="0" sz="2000" u="none" cap="none" strike="noStrike">
                        <a:solidFill>
                          <a:srgbClr val="000000"/>
                        </a:solidFill>
                        <a:latin typeface="Arial Narrow"/>
                        <a:ea typeface="Arial Narrow"/>
                        <a:cs typeface="Arial Narrow"/>
                        <a:sym typeface="Arial Narrow"/>
                      </a:endParaRPr>
                    </a:p>
                  </a:txBody>
                  <a:tcPr marT="0" marB="0" marR="0" marL="0" anchor="b"/>
                </a:tc>
              </a:tr>
              <a:tr h="431950">
                <a:tc gridSpan="2">
                  <a:txBody>
                    <a:bodyPr/>
                    <a:lstStyle/>
                    <a:p>
                      <a:pPr indent="0" lvl="0" marL="0" marR="0" rtl="0" algn="l">
                        <a:spcBef>
                          <a:spcPts val="0"/>
                        </a:spcBef>
                        <a:spcAft>
                          <a:spcPts val="0"/>
                        </a:spcAft>
                        <a:buNone/>
                      </a:pPr>
                      <a:r>
                        <a:rPr lang="es-MX" sz="2000" u="none" cap="none" strike="noStrike"/>
                        <a:t> CAPACIDAD INSTALADA </a:t>
                      </a:r>
                      <a:endParaRPr b="0" i="0" sz="2000" u="none" cap="none" strike="noStrike">
                        <a:solidFill>
                          <a:srgbClr val="000000"/>
                        </a:solidFill>
                        <a:latin typeface="Arial Narrow"/>
                        <a:ea typeface="Arial Narrow"/>
                        <a:cs typeface="Arial Narrow"/>
                        <a:sym typeface="Arial Narrow"/>
                      </a:endParaRPr>
                    </a:p>
                  </a:txBody>
                  <a:tcPr marT="0" marB="0" marR="0" marL="0" anchor="b"/>
                </a:tc>
                <a:tc hMerge="1"/>
                <a:tc>
                  <a:txBody>
                    <a:bodyPr/>
                    <a:lstStyle/>
                    <a:p>
                      <a:pPr indent="0" lvl="0" marL="0" marR="0" rtl="0" algn="ctr">
                        <a:spcBef>
                          <a:spcPts val="0"/>
                        </a:spcBef>
                        <a:spcAft>
                          <a:spcPts val="0"/>
                        </a:spcAft>
                        <a:buNone/>
                      </a:pPr>
                      <a:r>
                        <a:rPr lang="es-MX" sz="2000" u="none" cap="none" strike="noStrike"/>
                        <a:t>     16,157 </a:t>
                      </a:r>
                      <a:endParaRPr b="0" i="0" sz="2000" u="none" cap="none" strike="noStrike">
                        <a:solidFill>
                          <a:srgbClr val="000000"/>
                        </a:solidFill>
                        <a:latin typeface="Arial Narrow"/>
                        <a:ea typeface="Arial Narrow"/>
                        <a:cs typeface="Arial Narrow"/>
                        <a:sym typeface="Arial Narrow"/>
                      </a:endParaRPr>
                    </a:p>
                  </a:txBody>
                  <a:tcPr marT="0" marB="0" marR="0" marL="0" anchor="b"/>
                </a:tc>
                <a:tc>
                  <a:txBody>
                    <a:bodyPr/>
                    <a:lstStyle/>
                    <a:p>
                      <a:pPr indent="0" lvl="0" marL="0" marR="0" rtl="0" algn="ctr">
                        <a:spcBef>
                          <a:spcPts val="0"/>
                        </a:spcBef>
                        <a:spcAft>
                          <a:spcPts val="0"/>
                        </a:spcAft>
                        <a:buNone/>
                      </a:pPr>
                      <a:r>
                        <a:rPr lang="es-MX" sz="2000" u="none" cap="none" strike="noStrike"/>
                        <a:t>   12,211</a:t>
                      </a:r>
                      <a:endParaRPr b="0" i="0" sz="2000" u="none" cap="none" strike="noStrike">
                        <a:solidFill>
                          <a:srgbClr val="000000"/>
                        </a:solidFill>
                        <a:latin typeface="Arial Narrow"/>
                        <a:ea typeface="Arial Narrow"/>
                        <a:cs typeface="Arial Narrow"/>
                        <a:sym typeface="Arial Narrow"/>
                      </a:endParaRPr>
                    </a:p>
                  </a:txBody>
                  <a:tcPr marT="0" marB="0" marR="0" marL="0" anchor="b"/>
                </a:tc>
              </a:tr>
              <a:tr h="431950">
                <a:tc gridSpan="2">
                  <a:txBody>
                    <a:bodyPr/>
                    <a:lstStyle/>
                    <a:p>
                      <a:pPr indent="0" lvl="0" marL="0" marR="0" rtl="0" algn="l">
                        <a:spcBef>
                          <a:spcPts val="0"/>
                        </a:spcBef>
                        <a:spcAft>
                          <a:spcPts val="0"/>
                        </a:spcAft>
                        <a:buNone/>
                      </a:pPr>
                      <a:r>
                        <a:rPr lang="es-MX" sz="2000" u="none" cap="none" strike="noStrike"/>
                        <a:t> AREA METROPOLITANA </a:t>
                      </a:r>
                      <a:endParaRPr b="0" i="0" sz="2000" u="none" cap="none" strike="noStrike">
                        <a:solidFill>
                          <a:srgbClr val="000000"/>
                        </a:solidFill>
                        <a:latin typeface="Arial Narrow"/>
                        <a:ea typeface="Arial Narrow"/>
                        <a:cs typeface="Arial Narrow"/>
                        <a:sym typeface="Arial Narrow"/>
                      </a:endParaRPr>
                    </a:p>
                  </a:txBody>
                  <a:tcPr marT="0" marB="0" marR="0" marL="0" anchor="b"/>
                </a:tc>
                <a:tc hMerge="1"/>
                <a:tc>
                  <a:txBody>
                    <a:bodyPr/>
                    <a:lstStyle/>
                    <a:p>
                      <a:pPr indent="0" lvl="0" marL="0" marR="0" rtl="0" algn="ctr">
                        <a:spcBef>
                          <a:spcPts val="0"/>
                        </a:spcBef>
                        <a:spcAft>
                          <a:spcPts val="0"/>
                        </a:spcAft>
                        <a:buNone/>
                      </a:pPr>
                      <a:r>
                        <a:rPr lang="es-MX" sz="2000" u="none" cap="none" strike="noStrike"/>
                        <a:t>     13,750 </a:t>
                      </a:r>
                      <a:endParaRPr b="0" i="0" sz="2000" u="none" cap="none" strike="noStrike">
                        <a:solidFill>
                          <a:srgbClr val="000000"/>
                        </a:solidFill>
                        <a:latin typeface="Arial Narrow"/>
                        <a:ea typeface="Arial Narrow"/>
                        <a:cs typeface="Arial Narrow"/>
                        <a:sym typeface="Arial Narrow"/>
                      </a:endParaRPr>
                    </a:p>
                  </a:txBody>
                  <a:tcPr marT="0" marB="0" marR="0" marL="0" anchor="b"/>
                </a:tc>
                <a:tc>
                  <a:txBody>
                    <a:bodyPr/>
                    <a:lstStyle/>
                    <a:p>
                      <a:pPr indent="0" lvl="0" marL="0" marR="0" rtl="0" algn="ctr">
                        <a:spcBef>
                          <a:spcPts val="0"/>
                        </a:spcBef>
                        <a:spcAft>
                          <a:spcPts val="0"/>
                        </a:spcAft>
                        <a:buNone/>
                      </a:pPr>
                      <a:r>
                        <a:rPr lang="es-MX" sz="2000" u="none" cap="none" strike="noStrike"/>
                        <a:t>   10,977</a:t>
                      </a:r>
                      <a:endParaRPr b="0" i="0" sz="2000" u="none" cap="none" strike="noStrike">
                        <a:solidFill>
                          <a:srgbClr val="000000"/>
                        </a:solidFill>
                        <a:latin typeface="Arial Narrow"/>
                        <a:ea typeface="Arial Narrow"/>
                        <a:cs typeface="Arial Narrow"/>
                        <a:sym typeface="Arial Narrow"/>
                      </a:endParaRPr>
                    </a:p>
                  </a:txBody>
                  <a:tcPr marT="0" marB="0" marR="0" marL="0" anchor="b"/>
                </a:tc>
              </a:tr>
              <a:tr h="431950">
                <a:tc gridSpan="2">
                  <a:txBody>
                    <a:bodyPr/>
                    <a:lstStyle/>
                    <a:p>
                      <a:pPr indent="0" lvl="0" marL="0" marR="0" rtl="0" algn="l">
                        <a:spcBef>
                          <a:spcPts val="0"/>
                        </a:spcBef>
                        <a:spcAft>
                          <a:spcPts val="0"/>
                        </a:spcAft>
                        <a:buNone/>
                      </a:pPr>
                      <a:r>
                        <a:rPr lang="es-MX" sz="2000" u="none" cap="none" strike="noStrike"/>
                        <a:t> AREA CONURBADA </a:t>
                      </a:r>
                      <a:endParaRPr b="0" i="0" sz="2000" u="none" cap="none" strike="noStrike">
                        <a:solidFill>
                          <a:srgbClr val="000000"/>
                        </a:solidFill>
                        <a:latin typeface="Arial Narrow"/>
                        <a:ea typeface="Arial Narrow"/>
                        <a:cs typeface="Arial Narrow"/>
                        <a:sym typeface="Arial Narrow"/>
                      </a:endParaRPr>
                    </a:p>
                  </a:txBody>
                  <a:tcPr marT="0" marB="0" marR="0" marL="0" anchor="b"/>
                </a:tc>
                <a:tc hMerge="1"/>
                <a:tc>
                  <a:txBody>
                    <a:bodyPr/>
                    <a:lstStyle/>
                    <a:p>
                      <a:pPr indent="0" lvl="0" marL="0" marR="0" rtl="0" algn="ctr">
                        <a:spcBef>
                          <a:spcPts val="0"/>
                        </a:spcBef>
                        <a:spcAft>
                          <a:spcPts val="0"/>
                        </a:spcAft>
                        <a:buNone/>
                      </a:pPr>
                      <a:r>
                        <a:rPr lang="es-MX" sz="2000" u="none" cap="none" strike="noStrike"/>
                        <a:t>       1,240 </a:t>
                      </a:r>
                      <a:endParaRPr b="0" i="0" sz="2000" u="none" cap="none" strike="noStrike">
                        <a:solidFill>
                          <a:srgbClr val="000000"/>
                        </a:solidFill>
                        <a:latin typeface="Arial Narrow"/>
                        <a:ea typeface="Arial Narrow"/>
                        <a:cs typeface="Arial Narrow"/>
                        <a:sym typeface="Arial Narrow"/>
                      </a:endParaRPr>
                    </a:p>
                  </a:txBody>
                  <a:tcPr marT="0" marB="0" marR="0" marL="0" anchor="b"/>
                </a:tc>
                <a:tc>
                  <a:txBody>
                    <a:bodyPr/>
                    <a:lstStyle/>
                    <a:p>
                      <a:pPr indent="0" lvl="0" marL="0" marR="0" rtl="0" algn="ctr">
                        <a:spcBef>
                          <a:spcPts val="0"/>
                        </a:spcBef>
                        <a:spcAft>
                          <a:spcPts val="0"/>
                        </a:spcAft>
                        <a:buNone/>
                      </a:pPr>
                      <a:r>
                        <a:rPr lang="es-MX" sz="2000" u="none" cap="none" strike="noStrike"/>
                        <a:t>        592 </a:t>
                      </a:r>
                      <a:endParaRPr b="0" i="0" sz="2000" u="none" cap="none" strike="noStrike">
                        <a:solidFill>
                          <a:srgbClr val="000000"/>
                        </a:solidFill>
                        <a:latin typeface="Arial Narrow"/>
                        <a:ea typeface="Arial Narrow"/>
                        <a:cs typeface="Arial Narrow"/>
                        <a:sym typeface="Arial Narrow"/>
                      </a:endParaRPr>
                    </a:p>
                  </a:txBody>
                  <a:tcPr marT="0" marB="0" marR="0" marL="0" anchor="b"/>
                </a:tc>
              </a:tr>
              <a:tr h="431950">
                <a:tc gridSpan="2">
                  <a:txBody>
                    <a:bodyPr/>
                    <a:lstStyle/>
                    <a:p>
                      <a:pPr indent="0" lvl="0" marL="0" marR="0" rtl="0" algn="l">
                        <a:spcBef>
                          <a:spcPts val="0"/>
                        </a:spcBef>
                        <a:spcAft>
                          <a:spcPts val="0"/>
                        </a:spcAft>
                        <a:buNone/>
                      </a:pPr>
                      <a:r>
                        <a:rPr lang="es-MX" sz="2000" u="none" cap="none" strike="noStrike"/>
                        <a:t> AREA FORANEA </a:t>
                      </a:r>
                      <a:endParaRPr b="0" i="0" sz="2000" u="none" cap="none" strike="noStrike">
                        <a:solidFill>
                          <a:srgbClr val="000000"/>
                        </a:solidFill>
                        <a:latin typeface="Arial Narrow"/>
                        <a:ea typeface="Arial Narrow"/>
                        <a:cs typeface="Arial Narrow"/>
                        <a:sym typeface="Arial Narrow"/>
                      </a:endParaRPr>
                    </a:p>
                  </a:txBody>
                  <a:tcPr marT="0" marB="0" marR="0" marL="0" anchor="b"/>
                </a:tc>
                <a:tc hMerge="1"/>
                <a:tc>
                  <a:txBody>
                    <a:bodyPr/>
                    <a:lstStyle/>
                    <a:p>
                      <a:pPr indent="0" lvl="0" marL="0" marR="0" rtl="0" algn="ctr">
                        <a:spcBef>
                          <a:spcPts val="0"/>
                        </a:spcBef>
                        <a:spcAft>
                          <a:spcPts val="0"/>
                        </a:spcAft>
                        <a:buNone/>
                      </a:pPr>
                      <a:r>
                        <a:rPr lang="es-MX" sz="2000" u="none" cap="none" strike="noStrike"/>
                        <a:t>       1,167 </a:t>
                      </a:r>
                      <a:endParaRPr b="0" i="0" sz="2000" u="none" cap="none" strike="noStrike">
                        <a:solidFill>
                          <a:srgbClr val="000000"/>
                        </a:solidFill>
                        <a:latin typeface="Arial Narrow"/>
                        <a:ea typeface="Arial Narrow"/>
                        <a:cs typeface="Arial Narrow"/>
                        <a:sym typeface="Arial Narrow"/>
                      </a:endParaRPr>
                    </a:p>
                  </a:txBody>
                  <a:tcPr marT="0" marB="0" marR="0" marL="0" anchor="b"/>
                </a:tc>
                <a:tc>
                  <a:txBody>
                    <a:bodyPr/>
                    <a:lstStyle/>
                    <a:p>
                      <a:pPr indent="0" lvl="0" marL="0" marR="0" rtl="0" algn="ctr">
                        <a:spcBef>
                          <a:spcPts val="0"/>
                        </a:spcBef>
                        <a:spcAft>
                          <a:spcPts val="0"/>
                        </a:spcAft>
                        <a:buNone/>
                      </a:pPr>
                      <a:r>
                        <a:rPr lang="es-MX" sz="2000" u="none" cap="none" strike="noStrike"/>
                        <a:t>        641 </a:t>
                      </a:r>
                      <a:endParaRPr b="0" i="0" sz="2000" u="none" cap="none" strike="noStrike">
                        <a:solidFill>
                          <a:srgbClr val="000000"/>
                        </a:solidFill>
                        <a:latin typeface="Arial Narrow"/>
                        <a:ea typeface="Arial Narrow"/>
                        <a:cs typeface="Arial Narrow"/>
                        <a:sym typeface="Arial Narrow"/>
                      </a:endParaRPr>
                    </a:p>
                  </a:txBody>
                  <a:tcPr marT="0" marB="0" marR="0" marL="0" anchor="b"/>
                </a:tc>
              </a:tr>
            </a:tbl>
          </a:graphicData>
        </a:graphic>
      </p:graphicFrame>
      <p:graphicFrame>
        <p:nvGraphicFramePr>
          <p:cNvPr id="329" name="Google Shape;329;p32"/>
          <p:cNvGraphicFramePr/>
          <p:nvPr/>
        </p:nvGraphicFramePr>
        <p:xfrm>
          <a:off x="898088" y="1118453"/>
          <a:ext cx="3000000" cy="3000000"/>
        </p:xfrm>
        <a:graphic>
          <a:graphicData uri="http://schemas.openxmlformats.org/drawingml/2006/table">
            <a:tbl>
              <a:tblPr>
                <a:noFill/>
                <a:tableStyleId>{77D5A654-C87C-46AD-B830-945C8EAB5FF1}</a:tableStyleId>
              </a:tblPr>
              <a:tblGrid>
                <a:gridCol w="381125"/>
                <a:gridCol w="2270825"/>
                <a:gridCol w="905150"/>
                <a:gridCol w="825750"/>
              </a:tblGrid>
              <a:tr h="232575">
                <a:tc gridSpan="4">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LAGUNAS</a:t>
                      </a:r>
                      <a:endParaRPr/>
                    </a:p>
                  </a:txBody>
                  <a:tcPr marT="0" marB="0" marR="0" marL="0" anchor="b">
                    <a:lnL cap="flat" cmpd="sng" w="25400">
                      <a:solidFill>
                        <a:srgbClr val="000000"/>
                      </a:solidFill>
                      <a:prstDash val="solid"/>
                      <a:round/>
                      <a:headEnd len="sm" w="sm" type="none"/>
                      <a:tailEnd len="sm" w="sm" type="none"/>
                    </a:lnL>
                    <a:lnR cap="flat" cmpd="sng" w="25400">
                      <a:solidFill>
                        <a:srgbClr val="000000"/>
                      </a:solidFill>
                      <a:prstDash val="dot"/>
                      <a:round/>
                      <a:headEnd len="sm" w="sm" type="none"/>
                      <a:tailEnd len="sm" w="sm" type="none"/>
                    </a:lnR>
                    <a:lnT cap="flat" cmpd="sng" w="25400">
                      <a:solidFill>
                        <a:srgbClr val="000000"/>
                      </a:solidFill>
                      <a:prstDash val="solid"/>
                      <a:round/>
                      <a:headEnd len="sm" w="sm" type="none"/>
                      <a:tailEnd len="sm" w="sm" type="none"/>
                    </a:lnT>
                    <a:lnB cap="flat" cmpd="sng" w="9525">
                      <a:solidFill>
                        <a:srgbClr val="000000"/>
                      </a:solidFill>
                      <a:prstDash val="dot"/>
                      <a:round/>
                      <a:headEnd len="sm" w="sm" type="none"/>
                      <a:tailEnd len="sm" w="sm" type="none"/>
                    </a:lnB>
                    <a:solidFill>
                      <a:srgbClr val="C0C0C0"/>
                    </a:solidFill>
                  </a:tcPr>
                </a:tc>
                <a:tc hMerge="1"/>
                <a:tc hMerge="1"/>
                <a:tc hMerge="1"/>
              </a:tr>
              <a:tr h="249250">
                <a:tc gridSpan="2">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NOMBRE </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0C0C0"/>
                    </a:solidFill>
                  </a:tcPr>
                </a:tc>
                <a:tc hMerge="1"/>
                <a:tc gridSpan="2">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Gasto, L/s </a:t>
                      </a:r>
                      <a:endParaRPr/>
                    </a:p>
                  </a:txBody>
                  <a:tcPr marT="0" marB="0" marR="0" marL="0" anchor="b">
                    <a:lnL cap="flat" cmpd="sng" w="9525">
                      <a:solidFill>
                        <a:srgbClr val="000000"/>
                      </a:solidFill>
                      <a:prstDash val="dot"/>
                      <a:round/>
                      <a:headEnd len="sm" w="sm" type="none"/>
                      <a:tailEnd len="sm" w="sm" type="none"/>
                    </a:lnL>
                    <a:lnR cap="flat" cmpd="sng" w="25400">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0C0C0"/>
                    </a:solidFill>
                  </a:tcPr>
                </a:tc>
                <a:tc hMerge="1"/>
              </a:tr>
              <a:tr h="249250">
                <a:tc>
                  <a:txBody>
                    <a:bodyPr/>
                    <a:lstStyle/>
                    <a:p>
                      <a:pPr indent="0" lvl="0" marL="0" marR="0" rtl="0" algn="l">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0C0C0"/>
                    </a:solidFill>
                  </a:tcPr>
                </a:tc>
                <a:tc>
                  <a:txBody>
                    <a:bodyPr/>
                    <a:lstStyle/>
                    <a:p>
                      <a:pPr indent="0" lvl="0" marL="0" marR="0" rtl="0" algn="l">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0C0C0"/>
                    </a:solidFill>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Diseño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0C0C0"/>
                    </a:solidFill>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Dic-18</a:t>
                      </a:r>
                      <a:endParaRPr b="0" i="0" sz="1600" u="none" cap="none" strike="noStrike">
                        <a:solidFill>
                          <a:srgbClr val="000000"/>
                        </a:solidFill>
                        <a:latin typeface="Arial Narrow"/>
                        <a:ea typeface="Arial Narrow"/>
                        <a:cs typeface="Arial Narrow"/>
                        <a:sym typeface="Arial Narrow"/>
                      </a:endParaRPr>
                    </a:p>
                  </a:txBody>
                  <a:tcPr marT="0" marB="0" marR="0" marL="0" anchor="b">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0C0C0"/>
                    </a:solidFill>
                  </a:tcPr>
                </a:tc>
              </a:tr>
              <a:tr h="249250">
                <a:tc>
                  <a:txBody>
                    <a:bodyPr/>
                    <a:lstStyle/>
                    <a:p>
                      <a:pPr indent="0" lvl="0" marL="0" marR="0" rtl="0" algn="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1</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Laguna Agualeguas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15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3.00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49250">
                <a:tc>
                  <a:txBody>
                    <a:bodyPr/>
                    <a:lstStyle/>
                    <a:p>
                      <a:pPr indent="0" lvl="0" marL="0" marR="0" rtl="0" algn="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2</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Laguna Lampazos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15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2.00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49250">
                <a:tc>
                  <a:txBody>
                    <a:bodyPr/>
                    <a:lstStyle/>
                    <a:p>
                      <a:pPr indent="0" lvl="0" marL="0" marR="0" rtl="0" algn="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3</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Laguna Cerralvo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25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24.00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49250">
                <a:tc>
                  <a:txBody>
                    <a:bodyPr/>
                    <a:lstStyle/>
                    <a:p>
                      <a:pPr indent="0" lvl="0" marL="0" marR="0" rtl="0" algn="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4</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Laguna M. Ocampo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10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2.73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49250">
                <a:tc>
                  <a:txBody>
                    <a:bodyPr/>
                    <a:lstStyle/>
                    <a:p>
                      <a:pPr indent="0" lvl="0" marL="0" marR="0" rtl="0" algn="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5</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Laguna Dr. Gonzalez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25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6.23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49250">
                <a:tc>
                  <a:txBody>
                    <a:bodyPr/>
                    <a:lstStyle/>
                    <a:p>
                      <a:pPr indent="0" lvl="0" marL="0" marR="0" rtl="0" algn="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6</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Laguna Hualahuises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15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10.00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49250">
                <a:tc>
                  <a:txBody>
                    <a:bodyPr/>
                    <a:lstStyle/>
                    <a:p>
                      <a:pPr indent="0" lvl="0" marL="0" marR="0" rtl="0" algn="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7</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Laguna Hidalgo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15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17.73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49250">
                <a:tc>
                  <a:txBody>
                    <a:bodyPr/>
                    <a:lstStyle/>
                    <a:p>
                      <a:pPr indent="0" lvl="0" marL="0" marR="0" rtl="0" algn="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8</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Laguna El Carmen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20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16.90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49250">
                <a:tc>
                  <a:txBody>
                    <a:bodyPr/>
                    <a:lstStyle/>
                    <a:p>
                      <a:pPr indent="0" lvl="0" marL="0" marR="0" rtl="0" algn="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9</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Laguna Cienega de Flores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25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6.70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49250">
                <a:tc>
                  <a:txBody>
                    <a:bodyPr/>
                    <a:lstStyle/>
                    <a:p>
                      <a:pPr indent="0" lvl="0" marL="0" marR="0" rtl="0" algn="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10</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Laguna Marin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25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7.17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49250">
                <a:tc>
                  <a:txBody>
                    <a:bodyPr/>
                    <a:lstStyle/>
                    <a:p>
                      <a:pPr indent="0" lvl="0" marL="0" marR="0" rtl="0" algn="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11</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Laguna Los Ramones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10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3.37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49250">
                <a:tc>
                  <a:txBody>
                    <a:bodyPr/>
                    <a:lstStyle/>
                    <a:p>
                      <a:pPr indent="0" lvl="0" marL="0" marR="0" rtl="0" algn="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12</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Laguna Los Herrera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15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3.57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49250">
                <a:tc>
                  <a:txBody>
                    <a:bodyPr/>
                    <a:lstStyle/>
                    <a:p>
                      <a:pPr indent="0" lvl="0" marL="0" marR="0" rtl="0" algn="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13</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Laguna Atongo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15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1.00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49250">
                <a:tc>
                  <a:txBody>
                    <a:bodyPr/>
                    <a:lstStyle/>
                    <a:p>
                      <a:pPr indent="0" lvl="0" marL="0" marR="0" rtl="0" algn="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14</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Laguna Gral. Bravo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15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2.63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49250">
                <a:tc>
                  <a:txBody>
                    <a:bodyPr/>
                    <a:lstStyle/>
                    <a:p>
                      <a:pPr indent="0" lvl="0" marL="0" marR="0" rtl="0" algn="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15</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Laguna Treviño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10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1.00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49250">
                <a:tc>
                  <a:txBody>
                    <a:bodyPr/>
                    <a:lstStyle/>
                    <a:p>
                      <a:pPr indent="0" lvl="0" marL="0" marR="0" rtl="0" algn="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16</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Laguna Villaldama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15 </a:t>
                      </a:r>
                      <a:endParaRPr/>
                    </a:p>
                  </a:txBody>
                  <a:tcPr marT="0" marB="0" marR="0" marL="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2.77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49250">
                <a:tc>
                  <a:txBody>
                    <a:bodyPr/>
                    <a:lstStyle/>
                    <a:p>
                      <a:pPr indent="0" lvl="0" marL="0" marR="0" rtl="0" algn="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17</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l">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Laguna Dr. Arroyo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25 </a:t>
                      </a:r>
                      <a:endParaRPr/>
                    </a:p>
                  </a:txBody>
                  <a:tcPr marT="0" marB="0" marR="0" marL="0" anchor="b">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11.13 </a:t>
                      </a:r>
                      <a:endParaRPr/>
                    </a:p>
                  </a:txBody>
                  <a:tcPr marT="0" marB="0" marR="0" marL="0" anchor="ctr">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9525">
                      <a:solidFill>
                        <a:srgbClr val="000000"/>
                      </a:solidFill>
                      <a:prstDash val="dot"/>
                      <a:round/>
                      <a:headEnd len="sm" w="sm" type="none"/>
                      <a:tailEnd len="sm" w="sm" type="none"/>
                    </a:lnB>
                    <a:solidFill>
                      <a:srgbClr val="92D050"/>
                    </a:solidFill>
                  </a:tcPr>
                </a:tc>
              </a:tr>
              <a:tr h="260575">
                <a:tc>
                  <a:txBody>
                    <a:bodyPr/>
                    <a:lstStyle/>
                    <a:p>
                      <a:pPr indent="0" lvl="0" marL="0" marR="0" rtl="0" algn="l">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a:t>
                      </a:r>
                      <a:endParaRPr/>
                    </a:p>
                  </a:txBody>
                  <a:tcPr marT="0" marB="0" marR="0" marL="0" anchor="b">
                    <a:lnL cap="flat" cmpd="sng" w="25400">
                      <a:solidFill>
                        <a:srgbClr val="000000"/>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25400">
                      <a:solidFill>
                        <a:srgbClr val="000000"/>
                      </a:solidFill>
                      <a:prstDash val="solid"/>
                      <a:round/>
                      <a:headEnd len="sm" w="sm" type="none"/>
                      <a:tailEnd len="sm" w="sm" type="none"/>
                    </a:lnB>
                  </a:tcPr>
                </a:tc>
                <a:tc>
                  <a:txBody>
                    <a:bodyPr/>
                    <a:lstStyle/>
                    <a:p>
                      <a:pPr indent="0" lvl="0" marL="0" marR="0" rtl="0" algn="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TOTAL </a:t>
                      </a:r>
                      <a:endParaRPr/>
                    </a:p>
                  </a:txBody>
                  <a:tcPr marT="0" marB="0" marR="0" marL="0" anchor="ctr">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25400">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295 </a:t>
                      </a:r>
                      <a:endParaRPr/>
                    </a:p>
                  </a:txBody>
                  <a:tcPr marT="0" marB="0" marR="0" marL="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000000"/>
                      </a:solidFill>
                      <a:prstDash val="dot"/>
                      <a:round/>
                      <a:headEnd len="sm" w="sm" type="none"/>
                      <a:tailEnd len="sm" w="sm" type="none"/>
                    </a:lnT>
                    <a:lnB cap="flat" cmpd="sng" w="25400">
                      <a:solidFill>
                        <a:srgbClr val="000000"/>
                      </a:solidFill>
                      <a:prstDash val="solid"/>
                      <a:round/>
                      <a:headEnd len="sm" w="sm" type="none"/>
                      <a:tailEnd len="sm" w="sm" type="none"/>
                    </a:lnB>
                    <a:solidFill>
                      <a:srgbClr val="CCC0DA"/>
                    </a:solidFill>
                  </a:tcPr>
                </a:tc>
                <a:tc>
                  <a:txBody>
                    <a:bodyPr/>
                    <a:lstStyle/>
                    <a:p>
                      <a:pPr indent="0" lvl="0" marL="0" marR="0" rtl="0" algn="ctr">
                        <a:spcBef>
                          <a:spcPts val="0"/>
                        </a:spcBef>
                        <a:spcAft>
                          <a:spcPts val="0"/>
                        </a:spcAft>
                        <a:buNone/>
                      </a:pPr>
                      <a:r>
                        <a:rPr b="0" i="0" lang="es-MX" sz="1600" u="none" cap="none" strike="noStrike">
                          <a:solidFill>
                            <a:srgbClr val="000000"/>
                          </a:solidFill>
                          <a:latin typeface="Arial Narrow"/>
                          <a:ea typeface="Arial Narrow"/>
                          <a:cs typeface="Arial Narrow"/>
                          <a:sym typeface="Arial Narrow"/>
                        </a:rPr>
                        <a:t>   121.93 </a:t>
                      </a:r>
                      <a:endParaRPr/>
                    </a:p>
                  </a:txBody>
                  <a:tcPr marT="0" marB="0" marR="0" marL="0">
                    <a:lnL cap="flat" cmpd="sng" w="9525">
                      <a:solidFill>
                        <a:srgbClr val="000000"/>
                      </a:solidFill>
                      <a:prstDash val="dot"/>
                      <a:round/>
                      <a:headEnd len="sm" w="sm" type="none"/>
                      <a:tailEnd len="sm" w="sm" type="none"/>
                    </a:lnL>
                    <a:lnR cap="flat" cmpd="sng" w="25400">
                      <a:solidFill>
                        <a:srgbClr val="000000"/>
                      </a:solidFill>
                      <a:prstDash val="solid"/>
                      <a:round/>
                      <a:headEnd len="sm" w="sm" type="none"/>
                      <a:tailEnd len="sm" w="sm" type="none"/>
                    </a:lnR>
                    <a:lnT cap="flat" cmpd="sng" w="9525">
                      <a:solidFill>
                        <a:srgbClr val="000000"/>
                      </a:solidFill>
                      <a:prstDash val="dot"/>
                      <a:round/>
                      <a:headEnd len="sm" w="sm" type="none"/>
                      <a:tailEnd len="sm" w="sm" type="none"/>
                    </a:lnT>
                    <a:lnB cap="flat" cmpd="sng" w="25400">
                      <a:solidFill>
                        <a:srgbClr val="000000"/>
                      </a:solidFill>
                      <a:prstDash val="solid"/>
                      <a:round/>
                      <a:headEnd len="sm" w="sm" type="none"/>
                      <a:tailEnd len="sm" w="sm" type="none"/>
                    </a:lnB>
                    <a:solidFill>
                      <a:srgbClr val="92D050"/>
                    </a:solidFill>
                  </a:tcPr>
                </a:tc>
              </a:tr>
            </a:tbl>
          </a:graphicData>
        </a:graphic>
      </p:graphicFrame>
      <p:sp>
        <p:nvSpPr>
          <p:cNvPr id="330" name="Google Shape;330;p32"/>
          <p:cNvSpPr/>
          <p:nvPr/>
        </p:nvSpPr>
        <p:spPr>
          <a:xfrm>
            <a:off x="5085503" y="471326"/>
            <a:ext cx="490403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chemeClr val="dk1"/>
                </a:solidFill>
                <a:latin typeface="Calibri"/>
                <a:ea typeface="Calibri"/>
                <a:cs typeface="Calibri"/>
                <a:sym typeface="Calibri"/>
              </a:rPr>
              <a:t>Inventario de lagunas en Nuevo León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pic>
        <p:nvPicPr>
          <p:cNvPr descr="IWA_LOGO_white_background_RGB" id="335" name="Google Shape;335;p33"/>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336" name="Google Shape;336;p33"/>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337" name="Google Shape;337;p33"/>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338" name="Google Shape;338;p33"/>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339" name="Google Shape;339;p33"/>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340" name="Google Shape;340;p33"/>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341" name="Google Shape;341;p33"/>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342" name="Google Shape;342;p33"/>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343" name="Google Shape;343;p33"/>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344" name="Google Shape;344;p33"/>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345" name="Google Shape;345;p33"/>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sp>
        <p:nvSpPr>
          <p:cNvPr id="346" name="Google Shape;346;p33"/>
          <p:cNvSpPr/>
          <p:nvPr/>
        </p:nvSpPr>
        <p:spPr>
          <a:xfrm>
            <a:off x="6198827" y="470034"/>
            <a:ext cx="293497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chemeClr val="dk1"/>
                </a:solidFill>
                <a:latin typeface="Calibri"/>
                <a:ea typeface="Calibri"/>
                <a:cs typeface="Calibri"/>
                <a:sym typeface="Calibri"/>
              </a:rPr>
              <a:t>El reuso como cultura</a:t>
            </a:r>
            <a:endParaRPr/>
          </a:p>
        </p:txBody>
      </p:sp>
      <p:pic>
        <p:nvPicPr>
          <p:cNvPr id="347" name="Google Shape;347;p33"/>
          <p:cNvPicPr preferRelativeResize="0"/>
          <p:nvPr/>
        </p:nvPicPr>
        <p:blipFill rotWithShape="1">
          <a:blip r:embed="rId10">
            <a:alphaModFix/>
          </a:blip>
          <a:srcRect b="0" l="0" r="0" t="0"/>
          <a:stretch/>
        </p:blipFill>
        <p:spPr>
          <a:xfrm>
            <a:off x="581325" y="1984446"/>
            <a:ext cx="5150224" cy="4236789"/>
          </a:xfrm>
          <a:prstGeom prst="rect">
            <a:avLst/>
          </a:prstGeom>
          <a:noFill/>
          <a:ln>
            <a:noFill/>
          </a:ln>
        </p:spPr>
      </p:pic>
      <p:sp>
        <p:nvSpPr>
          <p:cNvPr id="348" name="Google Shape;348;p33"/>
          <p:cNvSpPr/>
          <p:nvPr/>
        </p:nvSpPr>
        <p:spPr>
          <a:xfrm>
            <a:off x="4" y="1338115"/>
            <a:ext cx="6312867" cy="646331"/>
          </a:xfrm>
          <a:prstGeom prst="rect">
            <a:avLst/>
          </a:prstGeom>
          <a:noFill/>
          <a:ln>
            <a:noFill/>
          </a:ln>
        </p:spPr>
        <p:txBody>
          <a:bodyPr anchorCtr="0" anchor="t" bIns="45700" lIns="91425" spcFirstLastPara="1" rIns="91425" wrap="square" tIns="45700">
            <a:noAutofit/>
          </a:bodyPr>
          <a:lstStyle/>
          <a:p>
            <a:pPr indent="-539750" lvl="0" marL="539750" marR="0" rtl="0" algn="ctr">
              <a:lnSpc>
                <a:spcPct val="150000"/>
              </a:lnSpc>
              <a:spcBef>
                <a:spcPts val="0"/>
              </a:spcBef>
              <a:spcAft>
                <a:spcPts val="0"/>
              </a:spcAft>
              <a:buNone/>
            </a:pPr>
            <a:r>
              <a:rPr b="1" lang="es-MX" sz="2400">
                <a:solidFill>
                  <a:srgbClr val="0033CC"/>
                </a:solidFill>
                <a:latin typeface="Verdana"/>
                <a:ea typeface="Verdana"/>
                <a:cs typeface="Verdana"/>
                <a:sym typeface="Verdana"/>
              </a:rPr>
              <a:t>Reuso: “</a:t>
            </a:r>
            <a:r>
              <a:rPr b="1" i="1" lang="es-MX" sz="2000">
                <a:solidFill>
                  <a:srgbClr val="0033CC"/>
                </a:solidFill>
                <a:latin typeface="Verdana"/>
                <a:ea typeface="Verdana"/>
                <a:cs typeface="Verdana"/>
                <a:sym typeface="Verdana"/>
              </a:rPr>
              <a:t>una aportación de esfuerzos”</a:t>
            </a:r>
            <a:endParaRPr b="1" i="1" sz="2400">
              <a:solidFill>
                <a:srgbClr val="0033CC"/>
              </a:solidFill>
              <a:latin typeface="Verdana"/>
              <a:ea typeface="Verdana"/>
              <a:cs typeface="Verdana"/>
              <a:sym typeface="Verdana"/>
            </a:endParaRPr>
          </a:p>
        </p:txBody>
      </p:sp>
      <p:sp>
        <p:nvSpPr>
          <p:cNvPr id="349" name="Google Shape;349;p33"/>
          <p:cNvSpPr/>
          <p:nvPr/>
        </p:nvSpPr>
        <p:spPr>
          <a:xfrm>
            <a:off x="5731549" y="2230664"/>
            <a:ext cx="6212801" cy="4524315"/>
          </a:xfrm>
          <a:prstGeom prst="rect">
            <a:avLst/>
          </a:prstGeom>
          <a:noFill/>
          <a:ln>
            <a:noFill/>
          </a:ln>
        </p:spPr>
        <p:txBody>
          <a:bodyPr anchorCtr="0" anchor="t" bIns="45700" lIns="91425" spcFirstLastPara="1" rIns="91425" wrap="square" tIns="45700">
            <a:noAutofit/>
          </a:bodyPr>
          <a:lstStyle/>
          <a:p>
            <a:pPr indent="-457200" lvl="1" marL="628650" marR="0" rtl="0" algn="just">
              <a:spcBef>
                <a:spcPts val="0"/>
              </a:spcBef>
              <a:spcAft>
                <a:spcPts val="0"/>
              </a:spcAft>
              <a:buClr>
                <a:schemeClr val="accent6"/>
              </a:buClr>
              <a:buSzPts val="2400"/>
              <a:buFont typeface="Arial"/>
              <a:buChar char="•"/>
            </a:pPr>
            <a:r>
              <a:rPr b="0" i="0" lang="es-MX" sz="2400" u="none" cap="none" strike="noStrike">
                <a:solidFill>
                  <a:schemeClr val="dk1"/>
                </a:solidFill>
                <a:latin typeface="Arial"/>
                <a:ea typeface="Arial"/>
                <a:cs typeface="Arial"/>
                <a:sym typeface="Arial"/>
              </a:rPr>
              <a:t>La escasez y precio real del agua crean conciencia y eficiencia.</a:t>
            </a:r>
            <a:endParaRPr/>
          </a:p>
          <a:p>
            <a:pPr indent="-457200" lvl="1" marL="628650" marR="0" rtl="0" algn="just">
              <a:spcBef>
                <a:spcPts val="1200"/>
              </a:spcBef>
              <a:spcAft>
                <a:spcPts val="0"/>
              </a:spcAft>
              <a:buClr>
                <a:schemeClr val="accent6"/>
              </a:buClr>
              <a:buSzPts val="2400"/>
              <a:buFont typeface="Arial"/>
              <a:buChar char="•"/>
            </a:pPr>
            <a:r>
              <a:rPr b="0" i="0" lang="es-MX" sz="2400" u="none" cap="none" strike="noStrike">
                <a:solidFill>
                  <a:schemeClr val="dk1"/>
                </a:solidFill>
                <a:latin typeface="Arial"/>
                <a:ea typeface="Arial"/>
                <a:cs typeface="Arial"/>
                <a:sym typeface="Arial"/>
              </a:rPr>
              <a:t>Visión de largo alcance.</a:t>
            </a:r>
            <a:endParaRPr/>
          </a:p>
          <a:p>
            <a:pPr indent="-457200" lvl="1" marL="628650" marR="0" rtl="0" algn="just">
              <a:spcBef>
                <a:spcPts val="1200"/>
              </a:spcBef>
              <a:spcAft>
                <a:spcPts val="0"/>
              </a:spcAft>
              <a:buClr>
                <a:schemeClr val="accent6"/>
              </a:buClr>
              <a:buSzPts val="2400"/>
              <a:buFont typeface="Arial"/>
              <a:buChar char="•"/>
            </a:pPr>
            <a:r>
              <a:rPr b="0" i="0" lang="es-MX" sz="2400" u="none" cap="none" strike="noStrike">
                <a:solidFill>
                  <a:schemeClr val="dk1"/>
                </a:solidFill>
                <a:latin typeface="Arial"/>
                <a:ea typeface="Arial"/>
                <a:cs typeface="Arial"/>
                <a:sym typeface="Arial"/>
              </a:rPr>
              <a:t>Costo del agua contra el costo de oportunidad. </a:t>
            </a:r>
            <a:endParaRPr/>
          </a:p>
          <a:p>
            <a:pPr indent="-457200" lvl="1" marL="628650" marR="0" rtl="0" algn="just">
              <a:spcBef>
                <a:spcPts val="1200"/>
              </a:spcBef>
              <a:spcAft>
                <a:spcPts val="0"/>
              </a:spcAft>
              <a:buClr>
                <a:schemeClr val="accent6"/>
              </a:buClr>
              <a:buSzPts val="2400"/>
              <a:buFont typeface="Arial"/>
              <a:buChar char="•"/>
            </a:pPr>
            <a:r>
              <a:rPr b="0" i="0" lang="es-MX" sz="2400" u="none" cap="none" strike="noStrike">
                <a:solidFill>
                  <a:schemeClr val="dk1"/>
                </a:solidFill>
                <a:latin typeface="Arial"/>
                <a:ea typeface="Arial"/>
                <a:cs typeface="Arial"/>
                <a:sym typeface="Arial"/>
              </a:rPr>
              <a:t>Ventajas comparativas.</a:t>
            </a:r>
            <a:endParaRPr/>
          </a:p>
          <a:p>
            <a:pPr indent="-457200" lvl="1" marL="628650" marR="0" rtl="0" algn="just">
              <a:spcBef>
                <a:spcPts val="1200"/>
              </a:spcBef>
              <a:spcAft>
                <a:spcPts val="0"/>
              </a:spcAft>
              <a:buClr>
                <a:schemeClr val="accent6"/>
              </a:buClr>
              <a:buSzPts val="2400"/>
              <a:buFont typeface="Arial"/>
              <a:buChar char="•"/>
            </a:pPr>
            <a:r>
              <a:rPr b="0" i="0" lang="es-MX" sz="2400" u="none" cap="none" strike="noStrike">
                <a:solidFill>
                  <a:schemeClr val="dk1"/>
                </a:solidFill>
                <a:latin typeface="Arial"/>
                <a:ea typeface="Arial"/>
                <a:cs typeface="Arial"/>
                <a:sym typeface="Arial"/>
              </a:rPr>
              <a:t>El agua es negocio.</a:t>
            </a:r>
            <a:endParaRPr/>
          </a:p>
          <a:p>
            <a:pPr indent="0" lvl="1" marL="171450" marR="0" rtl="0" algn="just">
              <a:spcBef>
                <a:spcPts val="1400"/>
              </a:spcBef>
              <a:spcAft>
                <a:spcPts val="0"/>
              </a:spcAft>
              <a:buNone/>
            </a:pPr>
            <a:r>
              <a:t/>
            </a:r>
            <a:endParaRPr b="0" i="0" sz="2800" u="none" cap="none" strike="noStrike">
              <a:solidFill>
                <a:schemeClr val="dk1"/>
              </a:solidFill>
              <a:latin typeface="Arial"/>
              <a:ea typeface="Arial"/>
              <a:cs typeface="Arial"/>
              <a:sym typeface="Arial"/>
            </a:endParaRPr>
          </a:p>
          <a:p>
            <a:pPr indent="-215900" lvl="1" marL="514350" marR="0" rtl="0" algn="just">
              <a:spcBef>
                <a:spcPts val="1000"/>
              </a:spcBef>
              <a:spcAft>
                <a:spcPts val="0"/>
              </a:spcAft>
              <a:buClr>
                <a:schemeClr val="accent6"/>
              </a:buClr>
              <a:buSzPts val="2000"/>
              <a:buFont typeface="Calibri"/>
              <a:buNone/>
            </a:pPr>
            <a:r>
              <a:t/>
            </a:r>
            <a:endParaRPr b="0" i="0" sz="20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500"/>
                                        <p:tgtEl>
                                          <p:spTgt spid="348"/>
                                        </p:tgtEl>
                                        <p:attrNameLst>
                                          <p:attrName>ppt_w</p:attrName>
                                        </p:attrNameLst>
                                      </p:cBhvr>
                                      <p:tavLst>
                                        <p:tav fmla="" tm="0">
                                          <p:val>
                                            <p:strVal val="0"/>
                                          </p:val>
                                        </p:tav>
                                        <p:tav fmla="" tm="100000">
                                          <p:val>
                                            <p:strVal val="#ppt_w"/>
                                          </p:val>
                                        </p:tav>
                                      </p:tavLst>
                                    </p:anim>
                                    <p:anim calcmode="lin" valueType="num">
                                      <p:cBhvr additive="base">
                                        <p:cTn dur="500"/>
                                        <p:tgtEl>
                                          <p:spTgt spid="34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7"/>
                                        </p:tgtEl>
                                        <p:attrNameLst>
                                          <p:attrName>style.visibility</p:attrName>
                                        </p:attrNameLst>
                                      </p:cBhvr>
                                      <p:to>
                                        <p:strVal val="visible"/>
                                      </p:to>
                                    </p:set>
                                    <p:anim calcmode="lin" valueType="num">
                                      <p:cBhvr additive="base">
                                        <p:cTn dur="500"/>
                                        <p:tgtEl>
                                          <p:spTgt spid="347"/>
                                        </p:tgtEl>
                                        <p:attrNameLst>
                                          <p:attrName>ppt_w</p:attrName>
                                        </p:attrNameLst>
                                      </p:cBhvr>
                                      <p:tavLst>
                                        <p:tav fmla="" tm="0">
                                          <p:val>
                                            <p:strVal val="0"/>
                                          </p:val>
                                        </p:tav>
                                        <p:tav fmla="" tm="100000">
                                          <p:val>
                                            <p:strVal val="#ppt_w"/>
                                          </p:val>
                                        </p:tav>
                                      </p:tavLst>
                                    </p:anim>
                                    <p:anim calcmode="lin" valueType="num">
                                      <p:cBhvr additive="base">
                                        <p:cTn dur="500"/>
                                        <p:tgtEl>
                                          <p:spTgt spid="34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500"/>
                                        <p:tgtEl>
                                          <p:spTgt spid="349"/>
                                        </p:tgtEl>
                                        <p:attrNameLst>
                                          <p:attrName>ppt_w</p:attrName>
                                        </p:attrNameLst>
                                      </p:cBhvr>
                                      <p:tavLst>
                                        <p:tav fmla="" tm="0">
                                          <p:val>
                                            <p:strVal val="0"/>
                                          </p:val>
                                        </p:tav>
                                        <p:tav fmla="" tm="100000">
                                          <p:val>
                                            <p:strVal val="#ppt_w"/>
                                          </p:val>
                                        </p:tav>
                                      </p:tavLst>
                                    </p:anim>
                                    <p:anim calcmode="lin" valueType="num">
                                      <p:cBhvr additive="base">
                                        <p:cTn dur="500"/>
                                        <p:tgtEl>
                                          <p:spTgt spid="34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pic>
        <p:nvPicPr>
          <p:cNvPr descr="IWA_LOGO_white_background_RGB" id="354" name="Google Shape;354;p34"/>
          <p:cNvPicPr preferRelativeResize="0"/>
          <p:nvPr/>
        </p:nvPicPr>
        <p:blipFill rotWithShape="1">
          <a:blip r:embed="rId3">
            <a:alphaModFix/>
          </a:blip>
          <a:srcRect b="0" l="0" r="0" t="0"/>
          <a:stretch/>
        </p:blipFill>
        <p:spPr>
          <a:xfrm>
            <a:off x="401887" y="261180"/>
            <a:ext cx="689796" cy="493843"/>
          </a:xfrm>
          <a:prstGeom prst="rect">
            <a:avLst/>
          </a:prstGeom>
          <a:noFill/>
          <a:ln>
            <a:noFill/>
          </a:ln>
        </p:spPr>
      </p:pic>
      <p:pic>
        <p:nvPicPr>
          <p:cNvPr descr="IDB-Logo-with-full-name-Transparent" id="355" name="Google Shape;355;p34"/>
          <p:cNvPicPr preferRelativeResize="0"/>
          <p:nvPr/>
        </p:nvPicPr>
        <p:blipFill rotWithShape="1">
          <a:blip r:embed="rId4">
            <a:alphaModFix/>
          </a:blip>
          <a:srcRect b="0" l="0" r="0" t="0"/>
          <a:stretch/>
        </p:blipFill>
        <p:spPr>
          <a:xfrm>
            <a:off x="1268966" y="234991"/>
            <a:ext cx="1175645" cy="623285"/>
          </a:xfrm>
          <a:prstGeom prst="rect">
            <a:avLst/>
          </a:prstGeom>
          <a:noFill/>
          <a:ln>
            <a:noFill/>
          </a:ln>
        </p:spPr>
      </p:pic>
      <p:sp>
        <p:nvSpPr>
          <p:cNvPr id="356" name="Google Shape;356;p34"/>
          <p:cNvSpPr/>
          <p:nvPr/>
        </p:nvSpPr>
        <p:spPr>
          <a:xfrm>
            <a:off x="2452291" y="179742"/>
            <a:ext cx="3146074" cy="665310"/>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IWA-IDB  INNOVATION CONFERENCE</a:t>
            </a:r>
            <a:endParaRPr/>
          </a:p>
          <a:p>
            <a:pPr indent="0" lvl="0" marL="0" marR="0" rtl="0" algn="l">
              <a:lnSpc>
                <a:spcPct val="119000"/>
              </a:lnSpc>
              <a:spcBef>
                <a:spcPts val="0"/>
              </a:spcBef>
              <a:spcAft>
                <a:spcPts val="0"/>
              </a:spcAft>
              <a:buNone/>
            </a:pPr>
            <a:r>
              <a:rPr b="1" lang="es-MX" sz="1050">
                <a:solidFill>
                  <a:srgbClr val="00B0F3"/>
                </a:solidFill>
                <a:latin typeface="Arial"/>
                <a:ea typeface="Arial"/>
                <a:cs typeface="Arial"/>
                <a:sym typeface="Arial"/>
              </a:rPr>
              <a:t>ON SUSTAINABLE USE OF WATER:</a:t>
            </a:r>
            <a:endParaRPr sz="1050">
              <a:solidFill>
                <a:srgbClr val="000000"/>
              </a:solidFill>
              <a:latin typeface="Calibri"/>
              <a:ea typeface="Calibri"/>
              <a:cs typeface="Calibri"/>
              <a:sym typeface="Calibri"/>
            </a:endParaRPr>
          </a:p>
          <a:p>
            <a:pPr indent="0" lvl="0" marL="0" marR="0" rtl="0" algn="l">
              <a:lnSpc>
                <a:spcPct val="119000"/>
              </a:lnSpc>
              <a:spcBef>
                <a:spcPts val="0"/>
              </a:spcBef>
              <a:spcAft>
                <a:spcPts val="0"/>
              </a:spcAft>
              <a:buNone/>
            </a:pPr>
            <a:r>
              <a:rPr b="1" lang="es-MX" sz="1100">
                <a:solidFill>
                  <a:srgbClr val="00B0F3"/>
                </a:solidFill>
                <a:latin typeface="Arial"/>
                <a:ea typeface="Arial"/>
                <a:cs typeface="Arial"/>
                <a:sym typeface="Arial"/>
              </a:rPr>
              <a:t>Cities, Industry and Agriculture</a:t>
            </a:r>
            <a:endParaRPr sz="1100">
              <a:solidFill>
                <a:srgbClr val="000000"/>
              </a:solidFill>
              <a:latin typeface="Calibri"/>
              <a:ea typeface="Calibri"/>
              <a:cs typeface="Calibri"/>
              <a:sym typeface="Calibri"/>
            </a:endParaRPr>
          </a:p>
        </p:txBody>
      </p:sp>
      <p:cxnSp>
        <p:nvCxnSpPr>
          <p:cNvPr id="357" name="Google Shape;357;p34"/>
          <p:cNvCxnSpPr/>
          <p:nvPr/>
        </p:nvCxnSpPr>
        <p:spPr>
          <a:xfrm>
            <a:off x="401887" y="1007706"/>
            <a:ext cx="11373347" cy="0"/>
          </a:xfrm>
          <a:prstGeom prst="straightConnector1">
            <a:avLst/>
          </a:prstGeom>
          <a:noFill/>
          <a:ln cap="flat" cmpd="sng" w="9525">
            <a:solidFill>
              <a:srgbClr val="00B0F3"/>
            </a:solidFill>
            <a:prstDash val="solid"/>
            <a:miter lim="800000"/>
            <a:headEnd len="sm" w="sm" type="none"/>
            <a:tailEnd len="sm" w="sm" type="none"/>
          </a:ln>
        </p:spPr>
      </p:cxnSp>
      <p:sp>
        <p:nvSpPr>
          <p:cNvPr id="358" name="Google Shape;358;p34"/>
          <p:cNvSpPr/>
          <p:nvPr/>
        </p:nvSpPr>
        <p:spPr>
          <a:xfrm>
            <a:off x="5514673" y="6346244"/>
            <a:ext cx="15893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COORDINATED BY</a:t>
            </a:r>
            <a:endParaRPr sz="800">
              <a:solidFill>
                <a:srgbClr val="000000"/>
              </a:solidFill>
              <a:latin typeface="Calibri"/>
              <a:ea typeface="Calibri"/>
              <a:cs typeface="Calibri"/>
              <a:sym typeface="Calibri"/>
            </a:endParaRPr>
          </a:p>
        </p:txBody>
      </p:sp>
      <p:sp>
        <p:nvSpPr>
          <p:cNvPr id="359" name="Google Shape;359;p34"/>
          <p:cNvSpPr/>
          <p:nvPr/>
        </p:nvSpPr>
        <p:spPr>
          <a:xfrm>
            <a:off x="227115" y="6358722"/>
            <a:ext cx="3332614" cy="332014"/>
          </a:xfrm>
          <a:prstGeom prst="rect">
            <a:avLst/>
          </a:prstGeom>
          <a:noFill/>
          <a:ln>
            <a:noFill/>
          </a:ln>
        </p:spPr>
        <p:txBody>
          <a:bodyPr anchorCtr="0" anchor="t" bIns="45700" lIns="91425" spcFirstLastPara="1" rIns="91425" wrap="square" tIns="45700">
            <a:noAutofit/>
          </a:bodyPr>
          <a:lstStyle/>
          <a:p>
            <a:pPr indent="0" lvl="0" marL="0" marR="0" rtl="0" algn="l">
              <a:lnSpc>
                <a:spcPct val="119000"/>
              </a:lnSpc>
              <a:spcBef>
                <a:spcPts val="0"/>
              </a:spcBef>
              <a:spcAft>
                <a:spcPts val="0"/>
              </a:spcAft>
              <a:buNone/>
            </a:pPr>
            <a:r>
              <a:rPr b="1" lang="es-MX" sz="1400">
                <a:solidFill>
                  <a:srgbClr val="00B0F3"/>
                </a:solidFill>
                <a:latin typeface="Arial"/>
                <a:ea typeface="Arial"/>
                <a:cs typeface="Arial"/>
                <a:sym typeface="Arial"/>
              </a:rPr>
              <a:t>GUAYAQUIL, ECUADOR| 30.9. – 3.10.2019</a:t>
            </a:r>
            <a:endParaRPr sz="800">
              <a:solidFill>
                <a:srgbClr val="000000"/>
              </a:solidFill>
              <a:latin typeface="Calibri"/>
              <a:ea typeface="Calibri"/>
              <a:cs typeface="Calibri"/>
              <a:sym typeface="Calibri"/>
            </a:endParaRPr>
          </a:p>
        </p:txBody>
      </p:sp>
      <p:pic>
        <p:nvPicPr>
          <p:cNvPr descr="LogoUGent" id="360" name="Google Shape;360;p34"/>
          <p:cNvPicPr preferRelativeResize="0"/>
          <p:nvPr/>
        </p:nvPicPr>
        <p:blipFill rotWithShape="1">
          <a:blip r:embed="rId5">
            <a:alphaModFix/>
          </a:blip>
          <a:srcRect b="0" l="0" r="0" t="0"/>
          <a:stretch/>
        </p:blipFill>
        <p:spPr>
          <a:xfrm>
            <a:off x="8677198" y="6137157"/>
            <a:ext cx="932113" cy="743185"/>
          </a:xfrm>
          <a:prstGeom prst="rect">
            <a:avLst/>
          </a:prstGeom>
          <a:noFill/>
          <a:ln>
            <a:noFill/>
          </a:ln>
        </p:spPr>
      </p:pic>
      <p:pic>
        <p:nvPicPr>
          <p:cNvPr id="361" name="Google Shape;361;p34"/>
          <p:cNvPicPr preferRelativeResize="0"/>
          <p:nvPr/>
        </p:nvPicPr>
        <p:blipFill rotWithShape="1">
          <a:blip r:embed="rId6">
            <a:alphaModFix/>
          </a:blip>
          <a:srcRect b="0" l="0" r="0" t="0"/>
          <a:stretch/>
        </p:blipFill>
        <p:spPr>
          <a:xfrm>
            <a:off x="7087884" y="6233639"/>
            <a:ext cx="1695389" cy="582181"/>
          </a:xfrm>
          <a:prstGeom prst="rect">
            <a:avLst/>
          </a:prstGeom>
          <a:noFill/>
          <a:ln>
            <a:noFill/>
          </a:ln>
        </p:spPr>
      </p:pic>
      <p:pic>
        <p:nvPicPr>
          <p:cNvPr descr="LogoVLIRNetwork" id="362" name="Google Shape;362;p34"/>
          <p:cNvPicPr preferRelativeResize="0"/>
          <p:nvPr/>
        </p:nvPicPr>
        <p:blipFill rotWithShape="1">
          <a:blip r:embed="rId7">
            <a:alphaModFix/>
          </a:blip>
          <a:srcRect b="0" l="0" r="0" t="0"/>
          <a:stretch/>
        </p:blipFill>
        <p:spPr>
          <a:xfrm>
            <a:off x="11016922" y="6183736"/>
            <a:ext cx="1008711" cy="500547"/>
          </a:xfrm>
          <a:prstGeom prst="rect">
            <a:avLst/>
          </a:prstGeom>
          <a:noFill/>
          <a:ln>
            <a:noFill/>
          </a:ln>
        </p:spPr>
      </p:pic>
      <p:pic>
        <p:nvPicPr>
          <p:cNvPr descr="Logo+ESPOL+solo" id="363" name="Google Shape;363;p34"/>
          <p:cNvPicPr preferRelativeResize="0"/>
          <p:nvPr/>
        </p:nvPicPr>
        <p:blipFill rotWithShape="1">
          <a:blip r:embed="rId8">
            <a:alphaModFix/>
          </a:blip>
          <a:srcRect b="0" l="0" r="0" t="0"/>
          <a:stretch/>
        </p:blipFill>
        <p:spPr>
          <a:xfrm>
            <a:off x="9304123" y="6282353"/>
            <a:ext cx="1695390" cy="317024"/>
          </a:xfrm>
          <a:prstGeom prst="rect">
            <a:avLst/>
          </a:prstGeom>
          <a:noFill/>
          <a:ln>
            <a:noFill/>
          </a:ln>
        </p:spPr>
      </p:pic>
      <p:pic>
        <p:nvPicPr>
          <p:cNvPr id="364" name="Google Shape;364;p34"/>
          <p:cNvPicPr preferRelativeResize="0"/>
          <p:nvPr/>
        </p:nvPicPr>
        <p:blipFill rotWithShape="1">
          <a:blip r:embed="rId9">
            <a:alphaModFix/>
          </a:blip>
          <a:srcRect b="0" l="0" r="0" t="0"/>
          <a:stretch/>
        </p:blipFill>
        <p:spPr>
          <a:xfrm>
            <a:off x="10130822" y="34514"/>
            <a:ext cx="1737382" cy="947173"/>
          </a:xfrm>
          <a:prstGeom prst="rect">
            <a:avLst/>
          </a:prstGeom>
          <a:noFill/>
          <a:ln>
            <a:noFill/>
          </a:ln>
        </p:spPr>
      </p:pic>
      <p:sp>
        <p:nvSpPr>
          <p:cNvPr id="365" name="Google Shape;365;p34"/>
          <p:cNvSpPr/>
          <p:nvPr/>
        </p:nvSpPr>
        <p:spPr>
          <a:xfrm>
            <a:off x="5288641" y="464714"/>
            <a:ext cx="4497513"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chemeClr val="dk1"/>
                </a:solidFill>
                <a:latin typeface="Calibri"/>
                <a:ea typeface="Calibri"/>
                <a:cs typeface="Calibri"/>
                <a:sym typeface="Calibri"/>
              </a:rPr>
              <a:t>Calidad del Agua Residual Tratada</a:t>
            </a:r>
            <a:endParaRPr/>
          </a:p>
        </p:txBody>
      </p:sp>
      <p:sp>
        <p:nvSpPr>
          <p:cNvPr id="366" name="Google Shape;366;p34"/>
          <p:cNvSpPr txBox="1"/>
          <p:nvPr/>
        </p:nvSpPr>
        <p:spPr>
          <a:xfrm>
            <a:off x="1091683" y="1094292"/>
            <a:ext cx="9799128" cy="3649666"/>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Clr>
                <a:schemeClr val="dk1"/>
              </a:buClr>
              <a:buSzPts val="2000"/>
              <a:buFont typeface="Arial"/>
              <a:buNone/>
            </a:pPr>
            <a:r>
              <a:rPr lang="es-MX" sz="2000">
                <a:solidFill>
                  <a:schemeClr val="dk1"/>
                </a:solidFill>
                <a:latin typeface="Arial"/>
                <a:ea typeface="Arial"/>
                <a:cs typeface="Arial"/>
                <a:sym typeface="Arial"/>
              </a:rPr>
              <a:t>Un aspecto muy importante que guarda relación con el servicio es la calidad del producto, para lo cual, como se mencionó anteriormente, éste se rige por la norma NOM-003-SEMARNAT-1997, en cuya tabla 1 (ver imagen) establece los principales parámetros como cuenta de coliformes fecales, DBO, SST, además de otros parámetros como HH, G&amp;A, metales pesados, cianuro y materia flotante, además de la frecuencia del muestreo. SADM tiene compromiso para cumplir en el renglón de contacto indirecto u ocasional</a:t>
            </a:r>
            <a:r>
              <a:rPr lang="es-MX" sz="2000">
                <a:solidFill>
                  <a:schemeClr val="dk1"/>
                </a:solidFill>
                <a:latin typeface="Calibri"/>
                <a:ea typeface="Calibri"/>
                <a:cs typeface="Calibri"/>
                <a:sym typeface="Calibri"/>
              </a:rPr>
              <a:t>.</a:t>
            </a:r>
            <a:endParaRPr/>
          </a:p>
        </p:txBody>
      </p:sp>
      <p:pic>
        <p:nvPicPr>
          <p:cNvPr id="367" name="Google Shape;367;p34"/>
          <p:cNvPicPr preferRelativeResize="0"/>
          <p:nvPr/>
        </p:nvPicPr>
        <p:blipFill rotWithShape="1">
          <a:blip r:embed="rId10">
            <a:alphaModFix/>
          </a:blip>
          <a:srcRect b="47968" l="11812" r="10001" t="24374"/>
          <a:stretch/>
        </p:blipFill>
        <p:spPr>
          <a:xfrm>
            <a:off x="1091683" y="3357273"/>
            <a:ext cx="9799128" cy="27888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5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